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87" r:id="rId3"/>
    <p:sldId id="296" r:id="rId4"/>
    <p:sldId id="294" r:id="rId5"/>
    <p:sldId id="297" r:id="rId6"/>
    <p:sldId id="291" r:id="rId7"/>
  </p:sldIdLst>
  <p:sldSz cx="9144000" cy="5143500" type="screen16x9"/>
  <p:notesSz cx="6799263" cy="9929813"/>
  <p:embeddedFontLst>
    <p:embeddedFont>
      <p:font typeface="Aptos Narrow" panose="020B000402020202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qMuqJG3cb5nVDhqjVVjzecKq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5F5F5"/>
    <a:srgbClr val="F7F7F7"/>
    <a:srgbClr val="203864"/>
    <a:srgbClr val="6679A0"/>
    <a:srgbClr val="276399"/>
    <a:srgbClr val="5EB981"/>
    <a:srgbClr val="426E53"/>
    <a:srgbClr val="34784B"/>
    <a:srgbClr val="B7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83898" autoAdjust="0"/>
  </p:normalViewPr>
  <p:slideViewPr>
    <p:cSldViewPr snapToGrid="0" showGuides="1">
      <p:cViewPr varScale="1">
        <p:scale>
          <a:sx n="122" d="100"/>
          <a:sy n="122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472" y="20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i\Profili\M031107\Documents\Copia%20di%20prova_mapp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17982895549178E-2"/>
          <c:y val="2.2026431718061675E-2"/>
          <c:w val="0.84946440588522676"/>
          <c:h val="0.56570197568413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'Foglio1 (4)'!$B$2</c:f>
              <c:strCache>
                <c:ptCount val="1"/>
                <c:pt idx="0">
                  <c:v>Within one hour</c:v>
                </c:pt>
              </c:strCache>
            </c:strRef>
          </c:tx>
          <c:spPr>
            <a:solidFill>
              <a:srgbClr val="FF7415"/>
            </a:solidFill>
            <a:ln>
              <a:noFill/>
            </a:ln>
            <a:effectLst/>
          </c:spPr>
          <c:invertIfNegative val="0"/>
          <c:cat>
            <c:strRef>
              <c:f>'Foglio1 (4)'!$A$3:$A$8</c:f>
              <c:strCache>
                <c:ptCount val="6"/>
                <c:pt idx="0">
                  <c:v>North America</c:v>
                </c:pt>
                <c:pt idx="1">
                  <c:v>Europe</c:v>
                </c:pt>
                <c:pt idx="2">
                  <c:v>Central &amp; Latin America</c:v>
                </c:pt>
                <c:pt idx="3">
                  <c:v>Middle East</c:v>
                </c:pt>
                <c:pt idx="4">
                  <c:v>Asia-Pacific</c:v>
                </c:pt>
                <c:pt idx="5">
                  <c:v>Africa</c:v>
                </c:pt>
              </c:strCache>
            </c:strRef>
          </c:cat>
          <c:val>
            <c:numRef>
              <c:f>'Foglio1 (4)'!$B$3:$B$8</c:f>
              <c:numCache>
                <c:formatCode>0.00%</c:formatCode>
                <c:ptCount val="6"/>
                <c:pt idx="0">
                  <c:v>0.7313428142287911</c:v>
                </c:pt>
                <c:pt idx="1">
                  <c:v>0.66576566848964425</c:v>
                </c:pt>
                <c:pt idx="2">
                  <c:v>0.42736372455662702</c:v>
                </c:pt>
                <c:pt idx="3">
                  <c:v>0.32267226700793744</c:v>
                </c:pt>
                <c:pt idx="4">
                  <c:v>0.2556815768471552</c:v>
                </c:pt>
                <c:pt idx="5">
                  <c:v>0.24181993677331373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F-4279-BCD4-984DDDDC5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5"/>
        <c:axId val="877344840"/>
        <c:axId val="877353480"/>
      </c:barChart>
      <c:lineChart>
        <c:grouping val="standard"/>
        <c:varyColors val="0"/>
        <c:ser>
          <c:idx val="1"/>
          <c:order val="1"/>
          <c:tx>
            <c:strRef>
              <c:f>'Foglio1 (4)'!$C$2</c:f>
              <c:strCache>
                <c:ptCount val="1"/>
                <c:pt idx="0">
                  <c:v>Global average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'Foglio1 (4)'!$A$3:$A$8</c:f>
              <c:strCache>
                <c:ptCount val="6"/>
                <c:pt idx="0">
                  <c:v>North America</c:v>
                </c:pt>
                <c:pt idx="1">
                  <c:v>Europe</c:v>
                </c:pt>
                <c:pt idx="2">
                  <c:v>Central &amp; Latin America</c:v>
                </c:pt>
                <c:pt idx="3">
                  <c:v>Middle East</c:v>
                </c:pt>
                <c:pt idx="4">
                  <c:v>Asia-Pacific</c:v>
                </c:pt>
                <c:pt idx="5">
                  <c:v>Africa</c:v>
                </c:pt>
              </c:strCache>
            </c:strRef>
          </c:cat>
          <c:val>
            <c:numRef>
              <c:f>'Foglio1 (4)'!$C$3:$C$8</c:f>
              <c:numCache>
                <c:formatCode>0.0%</c:formatCode>
                <c:ptCount val="6"/>
                <c:pt idx="0">
                  <c:v>0.54600000000000004</c:v>
                </c:pt>
                <c:pt idx="1">
                  <c:v>0.54600000000000004</c:v>
                </c:pt>
                <c:pt idx="2">
                  <c:v>0.54600000000000004</c:v>
                </c:pt>
                <c:pt idx="3">
                  <c:v>0.54600000000000004</c:v>
                </c:pt>
                <c:pt idx="4">
                  <c:v>0.54600000000000004</c:v>
                </c:pt>
                <c:pt idx="5">
                  <c:v>0.54600000000000004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F-4279-BCD4-984DDDDC5D88}"/>
            </c:ext>
          </c:extLst>
        </c:ser>
        <c:ser>
          <c:idx val="2"/>
          <c:order val="2"/>
          <c:tx>
            <c:strRef>
              <c:f>'Foglio1 (4)'!$D$2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'Foglio1 (4)'!$A$3:$A$8</c:f>
              <c:strCache>
                <c:ptCount val="6"/>
                <c:pt idx="0">
                  <c:v>North America</c:v>
                </c:pt>
                <c:pt idx="1">
                  <c:v>Europe</c:v>
                </c:pt>
                <c:pt idx="2">
                  <c:v>Central &amp; Latin America</c:v>
                </c:pt>
                <c:pt idx="3">
                  <c:v>Middle East</c:v>
                </c:pt>
                <c:pt idx="4">
                  <c:v>Asia-Pacific</c:v>
                </c:pt>
                <c:pt idx="5">
                  <c:v>Africa</c:v>
                </c:pt>
              </c:strCache>
            </c:strRef>
          </c:cat>
          <c:val>
            <c:numRef>
              <c:f>'Foglio1 (4)'!$D$3:$D$8</c:f>
              <c:numCache>
                <c:formatCode>0%</c:formatCode>
                <c:ptCount val="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F-4279-BCD4-984DDDDC5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344840"/>
        <c:axId val="877353480"/>
      </c:lineChart>
      <c:catAx>
        <c:axId val="87734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877353480"/>
        <c:crosses val="autoZero"/>
        <c:auto val="1"/>
        <c:lblAlgn val="ctr"/>
        <c:lblOffset val="100"/>
        <c:noMultiLvlLbl val="0"/>
      </c:catAx>
      <c:valAx>
        <c:axId val="87735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877344840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4904383373715238"/>
          <c:y val="0.66912509775645901"/>
          <c:w val="0.37264764959866709"/>
          <c:h val="8.6649558951761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F2AFFCF-B73F-2B65-B45B-F8E604FB28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50" cy="49749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12E504-4FBA-A300-CD66-7ED8351E7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194" y="1"/>
            <a:ext cx="2946550" cy="49749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04697A52-61AA-244B-97F4-BDDE2BBA9B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6A6C34-35A1-F5F3-D438-675FB6343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946550" cy="49749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925B52-16F4-1F1E-CBCA-F2144D3BD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749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6E9C7698-B57C-E64F-AEC6-A40B727C4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9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030" cy="49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46445" rIns="92915" bIns="4644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234" y="0"/>
            <a:ext cx="2943509" cy="49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46445" rIns="92915" bIns="4644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2664" y="4716161"/>
            <a:ext cx="5433937" cy="446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46445" rIns="92915" bIns="4644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2321"/>
            <a:ext cx="2945030" cy="49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46445" rIns="92915" bIns="4644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234" y="9432321"/>
            <a:ext cx="2943509" cy="49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46445" rIns="92915" bIns="46445" anchor="b" anchorCtr="0">
            <a:noAutofit/>
          </a:bodyPr>
          <a:lstStyle/>
          <a:p>
            <a:pPr algn="r"/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0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44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0B8082C3-2312-007D-BF83-A6C4742FC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0001096E-E244-CE83-794A-8349DCA9B9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816" y="4269496"/>
            <a:ext cx="5254529" cy="3493224"/>
          </a:xfrm>
          <a:prstGeom prst="rect">
            <a:avLst/>
          </a:prstGeom>
        </p:spPr>
        <p:txBody>
          <a:bodyPr spcFirstLastPara="1" wrap="square" lIns="88234" tIns="44105" rIns="88234" bIns="44105" anchor="t" anchorCtr="0">
            <a:noAutofit/>
          </a:bodyPr>
          <a:lstStyle/>
          <a:p>
            <a:pPr marL="165466" indent="-165466">
              <a:buFont typeface="Arial" panose="020B0604020202020204" pitchFamily="34" charset="0"/>
              <a:buChar char="•"/>
            </a:pPr>
            <a:endParaRPr lang="it-IT" b="0" dirty="0"/>
          </a:p>
          <a:p>
            <a:pPr marL="606710" lvl="1" indent="-165466" defTabSz="882487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it-IT" b="0"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10D096A0-AE6C-5A20-0A48-38B3F95E1B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09663"/>
            <a:ext cx="5321300" cy="299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9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6DB401FF-0A8B-58DD-8B7C-DA6776BB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8CEA0175-EDC7-9625-9B6D-2C971D1AF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816" y="4269496"/>
            <a:ext cx="5254529" cy="3493224"/>
          </a:xfrm>
          <a:prstGeom prst="rect">
            <a:avLst/>
          </a:prstGeom>
        </p:spPr>
        <p:txBody>
          <a:bodyPr spcFirstLastPara="1" wrap="square" lIns="88234" tIns="44105" rIns="88234" bIns="44105" anchor="t" anchorCtr="0">
            <a:noAutofit/>
          </a:bodyPr>
          <a:lstStyle/>
          <a:p>
            <a:pPr marL="0" indent="0" defTabSz="882487">
              <a:spcBef>
                <a:spcPts val="0"/>
              </a:spcBef>
              <a:defRPr/>
            </a:pPr>
            <a:r>
              <a:rPr lang="it-IT" b="0" dirty="0"/>
              <a:t> </a:t>
            </a:r>
            <a:endParaRPr lang="it-IT" sz="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5CD65F8E-3E8B-A393-09B3-BDD570B321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09663"/>
            <a:ext cx="5321300" cy="299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88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B281AF93-8DD5-ECE5-CAFE-7640717E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7F2F1F14-3D60-F3F6-CF14-EAD863019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816" y="4269496"/>
            <a:ext cx="5254529" cy="3493224"/>
          </a:xfrm>
          <a:prstGeom prst="rect">
            <a:avLst/>
          </a:prstGeom>
        </p:spPr>
        <p:txBody>
          <a:bodyPr spcFirstLastPara="1" wrap="square" lIns="88234" tIns="44105" rIns="88234" bIns="44105" anchor="t" anchorCtr="0">
            <a:noAutofit/>
          </a:bodyPr>
          <a:lstStyle/>
          <a:p>
            <a:pPr marL="165466" indent="-165466">
              <a:spcAft>
                <a:spcPts val="579"/>
              </a:spcAft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</a:p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65C63799-1DB3-2A1F-7324-EA7997B1E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09663"/>
            <a:ext cx="5321300" cy="299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03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4DA07EE3-1390-800C-896C-2AB1C781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971F3718-CDD1-2354-9742-1CB2A34D6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816" y="4269496"/>
            <a:ext cx="5254529" cy="3493224"/>
          </a:xfrm>
          <a:prstGeom prst="rect">
            <a:avLst/>
          </a:prstGeom>
        </p:spPr>
        <p:txBody>
          <a:bodyPr spcFirstLastPara="1" wrap="square" lIns="88234" tIns="44105" rIns="88234" bIns="4410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-IT" u="sng" dirty="0"/>
              <a:t> </a:t>
            </a:r>
            <a:endParaRPr u="sng"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FFF5951D-D056-2450-6059-41083B8DF4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09663"/>
            <a:ext cx="5321300" cy="299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96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8CFAD27B-3EBD-EDF1-7548-B304BD34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007E0A88-89C2-3DF3-56EC-7AE7B61E03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816" y="4269496"/>
            <a:ext cx="5254529" cy="3493224"/>
          </a:xfrm>
          <a:prstGeom prst="rect">
            <a:avLst/>
          </a:prstGeom>
        </p:spPr>
        <p:txBody>
          <a:bodyPr spcFirstLastPara="1" wrap="square" lIns="88234" tIns="44105" rIns="88234" bIns="44105" anchor="t" anchorCtr="0">
            <a:noAutofit/>
          </a:bodyPr>
          <a:lstStyle/>
          <a:p>
            <a:pPr marL="0" indent="0" defTabSz="882487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it-IT" sz="1100" dirty="0">
              <a:solidFill>
                <a:srgbClr val="3F3F3F"/>
              </a:solidFill>
              <a:latin typeface="Verdana"/>
              <a:ea typeface="Verdana"/>
            </a:endParaRPr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8B642988-51E1-2A1F-C8EE-7E823CFBC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09663"/>
            <a:ext cx="5321300" cy="299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81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4F4DF0-9D0D-2099-43A7-B3565E85F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0" y="117542"/>
            <a:ext cx="4414980" cy="49084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C4D3EBE-FE41-45C6-EAB8-E781CAC78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354" y="1432193"/>
            <a:ext cx="5387248" cy="2663288"/>
          </a:xfrm>
          <a:prstGeom prst="rect">
            <a:avLst/>
          </a:prstGeom>
          <a:effectLst>
            <a:outerShdw blurRad="84767" dist="5521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4390522E-EFE6-EE18-092F-20D5BEE405FF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A8D267B-1477-EC93-D477-067DCF529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E1A0DB-EA44-76DE-52CE-D979B4895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5C46244-8B4A-B4FF-7CB8-B4643F888951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C38A-8E79-B081-F982-B40A9FC1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C3E65F-D643-C4F8-D89F-C50B23D91A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790"/>
            <a:ext cx="9144000" cy="3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C962C18-0DB8-927D-B916-945DE87725E3}"/>
              </a:ext>
            </a:extLst>
          </p:cNvPr>
          <p:cNvGrpSpPr/>
          <p:nvPr userDrawn="1"/>
        </p:nvGrpSpPr>
        <p:grpSpPr>
          <a:xfrm>
            <a:off x="157021" y="117542"/>
            <a:ext cx="4737612" cy="5137364"/>
            <a:chOff x="157020" y="117542"/>
            <a:chExt cx="6300297" cy="6831906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E170BF5-B2EF-1B94-E166-3DD6AC49B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020" y="117542"/>
              <a:ext cx="4438840" cy="654455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24F97EB-B9D9-BCE2-0B1B-1F78AC8FC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4802" y="2540733"/>
              <a:ext cx="4332515" cy="4408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6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31DF87-17D4-1B1C-F77B-FF70EF57B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D7FE0C7C-D585-F3D5-984F-A9A1CA3371F0}"/>
              </a:ext>
            </a:extLst>
          </p:cNvPr>
          <p:cNvGrpSpPr/>
          <p:nvPr userDrawn="1"/>
        </p:nvGrpSpPr>
        <p:grpSpPr>
          <a:xfrm>
            <a:off x="157021" y="117543"/>
            <a:ext cx="5237099" cy="4908416"/>
            <a:chOff x="209359" y="156722"/>
            <a:chExt cx="6982795" cy="654455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8CEB9F1-4EB3-B439-4A40-12925CD3D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59" y="156722"/>
              <a:ext cx="4438841" cy="654455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B6C7B9F-8DAF-08BD-A284-C0451D4289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3600" y="1145347"/>
              <a:ext cx="4938554" cy="5435655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AD3589-3281-082A-E848-AC88C178B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500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28C2027-E100-CA65-2505-E32B94D5A91B}"/>
              </a:ext>
            </a:extLst>
          </p:cNvPr>
          <p:cNvGrpSpPr/>
          <p:nvPr userDrawn="1"/>
        </p:nvGrpSpPr>
        <p:grpSpPr>
          <a:xfrm>
            <a:off x="157021" y="117542"/>
            <a:ext cx="6084157" cy="4921283"/>
            <a:chOff x="209361" y="156723"/>
            <a:chExt cx="8090996" cy="654455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B5B63F1-2ED1-5554-B6DB-8138F8E11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61" y="156723"/>
              <a:ext cx="4438840" cy="6544552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1DA113E-9306-D9DB-1334-6949C349E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7633" y="1259208"/>
              <a:ext cx="7782724" cy="4339582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C8B6B2-8029-3C82-9EF0-7611FADC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9224"/>
            <a:ext cx="9144000" cy="381000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D30EBE1-1968-6FA4-8189-512DBDBDBA3B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B64A054-39CF-3D30-69F5-78F4E8314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1" t="39757"/>
          <a:stretch>
            <a:fillRect/>
          </a:stretch>
        </p:blipFill>
        <p:spPr>
          <a:xfrm>
            <a:off x="5767137" y="2775284"/>
            <a:ext cx="3197247" cy="23682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5B63F1-2ED1-5554-B6DB-8138F8E11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1" y="117542"/>
            <a:ext cx="3337858" cy="49212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89FC74-AA86-A3AA-8366-8AFB8334E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988" y="117542"/>
            <a:ext cx="3337858" cy="49212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8B2ABF-2926-81EC-F01D-E3A2077F61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335" y="385487"/>
            <a:ext cx="5084666" cy="35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3" r:id="rId4"/>
    <p:sldLayoutId id="2147483660" r:id="rId5"/>
    <p:sldLayoutId id="2147483655" r:id="rId6"/>
    <p:sldLayoutId id="2147483661" r:id="rId7"/>
    <p:sldLayoutId id="2147483654" r:id="rId8"/>
    <p:sldLayoutId id="2147483662" r:id="rId9"/>
    <p:sldLayoutId id="214748365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b.org/uploads/P091025-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">
            <a:extLst>
              <a:ext uri="{FF2B5EF4-FFF2-40B4-BE49-F238E27FC236}">
                <a16:creationId xmlns:a16="http://schemas.microsoft.com/office/drawing/2014/main" id="{0F368C26-F20F-6E0D-EB25-BF18F55BDBDC}"/>
              </a:ext>
            </a:extLst>
          </p:cNvPr>
          <p:cNvSpPr/>
          <p:nvPr/>
        </p:nvSpPr>
        <p:spPr>
          <a:xfrm>
            <a:off x="5598160" y="1341120"/>
            <a:ext cx="3545839" cy="199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Claudio Impenna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3865"/>
              </a:solidFill>
            </a:endParaRPr>
          </a:p>
          <a:p>
            <a:pPr lvl="0"/>
            <a:r>
              <a:rPr lang="it-IT" sz="16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Vice Capo Dipartimento </a:t>
            </a:r>
            <a:r>
              <a:rPr lang="en-GB" sz="1600" b="1" dirty="0" err="1">
                <a:solidFill>
                  <a:srgbClr val="003865"/>
                </a:solidFill>
                <a:latin typeface="Verdana"/>
                <a:ea typeface="Verdana"/>
              </a:rPr>
              <a:t>Pagamenti</a:t>
            </a:r>
            <a:r>
              <a:rPr lang="en-GB" sz="1600" b="1" dirty="0">
                <a:solidFill>
                  <a:srgbClr val="003865"/>
                </a:solidFill>
                <a:latin typeface="Verdana"/>
                <a:ea typeface="Verdana"/>
              </a:rPr>
              <a:t> e </a:t>
            </a:r>
            <a:r>
              <a:rPr lang="en-GB" sz="1600" b="1" dirty="0" err="1">
                <a:solidFill>
                  <a:srgbClr val="003865"/>
                </a:solidFill>
                <a:latin typeface="Verdana"/>
                <a:ea typeface="Verdana"/>
              </a:rPr>
              <a:t>infrastrutture</a:t>
            </a:r>
            <a:r>
              <a:rPr lang="en-GB" sz="1600" b="1" dirty="0">
                <a:solidFill>
                  <a:srgbClr val="003865"/>
                </a:solidFill>
                <a:latin typeface="Verdana"/>
                <a:ea typeface="Verdana"/>
              </a:rPr>
              <a:t> di </a:t>
            </a:r>
            <a:r>
              <a:rPr lang="en-GB" sz="1600" b="1" dirty="0" err="1">
                <a:solidFill>
                  <a:srgbClr val="003865"/>
                </a:solidFill>
                <a:latin typeface="Verdana"/>
                <a:ea typeface="Verdana"/>
              </a:rPr>
              <a:t>mercato</a:t>
            </a:r>
            <a:endParaRPr lang="en-GB" sz="1600" b="1" dirty="0">
              <a:solidFill>
                <a:srgbClr val="003865"/>
              </a:solidFill>
              <a:latin typeface="Verdana"/>
              <a:ea typeface="Verdana"/>
            </a:endParaRPr>
          </a:p>
          <a:p>
            <a:pPr lvl="0"/>
            <a:endParaRPr lang="en-GB" sz="1600" b="1" dirty="0">
              <a:solidFill>
                <a:srgbClr val="0038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it-IT" sz="16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BANCA D’ITALIA </a:t>
            </a:r>
            <a:endParaRPr sz="1600" b="1" dirty="0">
              <a:solidFill>
                <a:srgbClr val="0038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ACF0A25E-248E-17F1-889D-13DB6EF50D72}"/>
              </a:ext>
            </a:extLst>
          </p:cNvPr>
          <p:cNvSpPr/>
          <p:nvPr/>
        </p:nvSpPr>
        <p:spPr>
          <a:xfrm>
            <a:off x="3756082" y="137806"/>
            <a:ext cx="6032408" cy="4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Strategia G20 per i pagamenti cross-</a:t>
            </a:r>
            <a:r>
              <a:rPr lang="it-IT" sz="2300" b="1" dirty="0" err="1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border</a:t>
            </a:r>
            <a:endParaRPr lang="it-IT" sz="2300" b="1" dirty="0">
              <a:solidFill>
                <a:srgbClr val="0038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30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2BC76376-7B12-275F-5543-D6938034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4028C227-C3FE-EE9D-5A16-DBC995323071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 dirty="0"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859093F3-4522-7BFE-8F47-F6493E0FC6D8}"/>
              </a:ext>
            </a:extLst>
          </p:cNvPr>
          <p:cNvSpPr txBox="1"/>
          <p:nvPr/>
        </p:nvSpPr>
        <p:spPr>
          <a:xfrm>
            <a:off x="1459371" y="245752"/>
            <a:ext cx="5997946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sz="2000" dirty="0">
                <a:solidFill>
                  <a:srgbClr val="003865"/>
                </a:solidFill>
                <a:sym typeface="Montserrat"/>
              </a:rPr>
              <a:t>La Roadmap </a:t>
            </a:r>
            <a:endParaRPr sz="2000" dirty="0">
              <a:solidFill>
                <a:srgbClr val="003865"/>
              </a:solidFill>
            </a:endParaRPr>
          </a:p>
        </p:txBody>
      </p:sp>
      <p:sp>
        <p:nvSpPr>
          <p:cNvPr id="9" name="Trapezoid 25">
            <a:extLst>
              <a:ext uri="{FF2B5EF4-FFF2-40B4-BE49-F238E27FC236}">
                <a16:creationId xmlns:a16="http://schemas.microsoft.com/office/drawing/2014/main" id="{11529433-B7DD-3D73-36C0-D2339ED572EC}"/>
              </a:ext>
            </a:extLst>
          </p:cNvPr>
          <p:cNvSpPr/>
          <p:nvPr/>
        </p:nvSpPr>
        <p:spPr>
          <a:xfrm rot="16200000" flipH="1">
            <a:off x="4711923" y="3158981"/>
            <a:ext cx="1664906" cy="1333646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92BF3553-C36E-8A83-3DC9-FD14C926C56E}"/>
              </a:ext>
            </a:extLst>
          </p:cNvPr>
          <p:cNvSpPr/>
          <p:nvPr/>
        </p:nvSpPr>
        <p:spPr>
          <a:xfrm>
            <a:off x="4701156" y="4170419"/>
            <a:ext cx="415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33" name="Google Shape;49;p2">
            <a:extLst>
              <a:ext uri="{FF2B5EF4-FFF2-40B4-BE49-F238E27FC236}">
                <a16:creationId xmlns:a16="http://schemas.microsoft.com/office/drawing/2014/main" id="{1BE763C5-DC88-3CAD-B977-56792C6AB514}"/>
              </a:ext>
            </a:extLst>
          </p:cNvPr>
          <p:cNvSpPr txBox="1"/>
          <p:nvPr/>
        </p:nvSpPr>
        <p:spPr>
          <a:xfrm>
            <a:off x="4826924" y="3429905"/>
            <a:ext cx="1563026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Payment </a:t>
            </a:r>
            <a:b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</a:br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system </a:t>
            </a:r>
            <a:r>
              <a:rPr lang="it-IT" sz="1150" b="1" dirty="0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interoperability</a:t>
            </a:r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and extension</a:t>
            </a:r>
          </a:p>
        </p:txBody>
      </p:sp>
      <p:sp>
        <p:nvSpPr>
          <p:cNvPr id="19" name="Google Shape;49;p2">
            <a:extLst>
              <a:ext uri="{FF2B5EF4-FFF2-40B4-BE49-F238E27FC236}">
                <a16:creationId xmlns:a16="http://schemas.microsoft.com/office/drawing/2014/main" id="{6940AFDF-F12A-938C-097A-62E7C1EDE01E}"/>
              </a:ext>
            </a:extLst>
          </p:cNvPr>
          <p:cNvSpPr txBox="1"/>
          <p:nvPr/>
        </p:nvSpPr>
        <p:spPr>
          <a:xfrm>
            <a:off x="360014" y="724785"/>
            <a:ext cx="4148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Nel 2020 il G20 hanno avviato una Roadmap con l’obiettivo di rendere i pagamenti cross-</a:t>
            </a:r>
            <a:r>
              <a:rPr lang="it-IT" sz="1600" dirty="0" err="1">
                <a:solidFill>
                  <a:srgbClr val="3F3F3F"/>
                </a:solidFill>
                <a:latin typeface="Verdana"/>
                <a:ea typeface="Verdana"/>
              </a:rPr>
              <a:t>border</a:t>
            </a:r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 più </a:t>
            </a:r>
            <a:r>
              <a:rPr lang="it-IT" sz="1600" b="1" dirty="0">
                <a:solidFill>
                  <a:srgbClr val="3F3F3F"/>
                </a:solidFill>
                <a:latin typeface="Verdana"/>
                <a:ea typeface="Verdana"/>
              </a:rPr>
              <a:t>veloci</a:t>
            </a:r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, </a:t>
            </a:r>
            <a:r>
              <a:rPr lang="it-IT" sz="1600" b="1" dirty="0">
                <a:solidFill>
                  <a:srgbClr val="3F3F3F"/>
                </a:solidFill>
                <a:latin typeface="Verdana"/>
                <a:ea typeface="Verdana"/>
              </a:rPr>
              <a:t>economici</a:t>
            </a:r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, </a:t>
            </a:r>
            <a:r>
              <a:rPr lang="it-IT" sz="1600" b="1" dirty="0">
                <a:solidFill>
                  <a:srgbClr val="3F3F3F"/>
                </a:solidFill>
                <a:latin typeface="Verdana"/>
                <a:ea typeface="Verdana"/>
              </a:rPr>
              <a:t>trasparenti</a:t>
            </a:r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 e </a:t>
            </a:r>
            <a:r>
              <a:rPr lang="it-IT" sz="1600" b="1" dirty="0">
                <a:solidFill>
                  <a:srgbClr val="3F3F3F"/>
                </a:solidFill>
                <a:latin typeface="Verdana"/>
                <a:ea typeface="Verdana"/>
              </a:rPr>
              <a:t>inclusivi</a:t>
            </a:r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 </a:t>
            </a:r>
          </a:p>
        </p:txBody>
      </p:sp>
      <p:pic>
        <p:nvPicPr>
          <p:cNvPr id="6148" name="Picture 4" descr="Consiglio per la stabilità finanziaria - Wikipedia">
            <a:extLst>
              <a:ext uri="{FF2B5EF4-FFF2-40B4-BE49-F238E27FC236}">
                <a16:creationId xmlns:a16="http://schemas.microsoft.com/office/drawing/2014/main" id="{4C093DEA-1EAE-7C0C-8860-58D7F037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35" y="1446030"/>
            <a:ext cx="885897" cy="2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8A1399B-AE07-2AEB-1ABB-951EBF87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71" y="1121848"/>
            <a:ext cx="640788" cy="1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BA5CC656-D096-452E-D185-25DE9AC72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189" y="700425"/>
            <a:ext cx="337806" cy="603339"/>
          </a:xfrm>
          <a:prstGeom prst="rect">
            <a:avLst/>
          </a:prstGeom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02392A04-423A-BD9B-610E-F653887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41" y="632187"/>
            <a:ext cx="1631148" cy="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70A34C56-C812-14F1-ACF9-24C2F07676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4961" y="918743"/>
            <a:ext cx="629858" cy="461076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06631212-A7E3-35BD-5E54-01FEB4A85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69" y="1309065"/>
            <a:ext cx="502925" cy="512983"/>
          </a:xfrm>
          <a:prstGeom prst="rect">
            <a:avLst/>
          </a:prstGeom>
        </p:spPr>
      </p:pic>
      <p:pic>
        <p:nvPicPr>
          <p:cNvPr id="49" name="Elemento grafico 48" descr="Futuro contorno">
            <a:extLst>
              <a:ext uri="{FF2B5EF4-FFF2-40B4-BE49-F238E27FC236}">
                <a16:creationId xmlns:a16="http://schemas.microsoft.com/office/drawing/2014/main" id="{1FA46CE9-80DE-0A54-A789-1B4AAE611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53142" y="3127753"/>
            <a:ext cx="195117" cy="195117"/>
          </a:xfrm>
          <a:prstGeom prst="rect">
            <a:avLst/>
          </a:prstGeom>
        </p:spPr>
      </p:pic>
      <p:sp>
        <p:nvSpPr>
          <p:cNvPr id="20" name="Google Shape;49;p2">
            <a:extLst>
              <a:ext uri="{FF2B5EF4-FFF2-40B4-BE49-F238E27FC236}">
                <a16:creationId xmlns:a16="http://schemas.microsoft.com/office/drawing/2014/main" id="{0C674C95-521B-2ABC-E73A-04F27FDC2E19}"/>
              </a:ext>
            </a:extLst>
          </p:cNvPr>
          <p:cNvSpPr txBox="1"/>
          <p:nvPr/>
        </p:nvSpPr>
        <p:spPr>
          <a:xfrm>
            <a:off x="368338" y="2026938"/>
            <a:ext cx="40853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Nel 2021 sono stati definiti ambiziosi target quantitativi per monitorare i progressi</a:t>
            </a:r>
          </a:p>
        </p:txBody>
      </p:sp>
      <p:sp>
        <p:nvSpPr>
          <p:cNvPr id="21" name="Google Shape;49;p2">
            <a:extLst>
              <a:ext uri="{FF2B5EF4-FFF2-40B4-BE49-F238E27FC236}">
                <a16:creationId xmlns:a16="http://schemas.microsoft.com/office/drawing/2014/main" id="{BE5498F4-D6B8-3518-187B-8D4F5687F4F4}"/>
              </a:ext>
            </a:extLst>
          </p:cNvPr>
          <p:cNvSpPr txBox="1"/>
          <p:nvPr/>
        </p:nvSpPr>
        <p:spPr>
          <a:xfrm>
            <a:off x="368338" y="3311335"/>
            <a:ext cx="40960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dirty="0">
                <a:solidFill>
                  <a:srgbClr val="3F3F3F"/>
                </a:solidFill>
                <a:latin typeface="Verdana"/>
                <a:ea typeface="Verdana"/>
              </a:rPr>
              <a:t>Dopo la prima fase di analisi, nel 2023 è stato definito un piano di priorità orientato su </a:t>
            </a:r>
            <a:r>
              <a:rPr lang="it-IT" sz="1600" b="1" dirty="0">
                <a:solidFill>
                  <a:srgbClr val="3F3F3F"/>
                </a:solidFill>
                <a:latin typeface="Verdana"/>
                <a:ea typeface="Verdana"/>
              </a:rPr>
              <a:t>tre temi chiave </a:t>
            </a:r>
          </a:p>
        </p:txBody>
      </p:sp>
      <p:sp>
        <p:nvSpPr>
          <p:cNvPr id="22" name="Google Shape;49;p2">
            <a:extLst>
              <a:ext uri="{FF2B5EF4-FFF2-40B4-BE49-F238E27FC236}">
                <a16:creationId xmlns:a16="http://schemas.microsoft.com/office/drawing/2014/main" id="{D970AC9D-5976-A88A-7111-2296B39D8F79}"/>
              </a:ext>
            </a:extLst>
          </p:cNvPr>
          <p:cNvSpPr txBox="1"/>
          <p:nvPr/>
        </p:nvSpPr>
        <p:spPr>
          <a:xfrm>
            <a:off x="4893678" y="2022772"/>
            <a:ext cx="8374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Costi</a:t>
            </a:r>
          </a:p>
        </p:txBody>
      </p:sp>
      <p:sp>
        <p:nvSpPr>
          <p:cNvPr id="26" name="Textfeld 54">
            <a:extLst>
              <a:ext uri="{FF2B5EF4-FFF2-40B4-BE49-F238E27FC236}">
                <a16:creationId xmlns:a16="http://schemas.microsoft.com/office/drawing/2014/main" id="{2C2E0AC5-5ABA-5A2D-94B1-B0CB87904233}"/>
              </a:ext>
            </a:extLst>
          </p:cNvPr>
          <p:cNvSpPr txBox="1"/>
          <p:nvPr/>
        </p:nvSpPr>
        <p:spPr>
          <a:xfrm>
            <a:off x="5441915" y="2284758"/>
            <a:ext cx="2789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de-DE" sz="2000" b="1" kern="1200" dirty="0">
                <a:ln w="12700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ea typeface="+mn-ea"/>
                <a:cs typeface="Arial" panose="020B0604020202020204" pitchFamily="34" charset="0"/>
              </a:rPr>
              <a:t>1</a:t>
            </a:r>
            <a:r>
              <a:rPr lang="de-DE" sz="1200" b="1" kern="1200" dirty="0">
                <a:ln w="3175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6" name="Textfeld 55">
            <a:extLst>
              <a:ext uri="{FF2B5EF4-FFF2-40B4-BE49-F238E27FC236}">
                <a16:creationId xmlns:a16="http://schemas.microsoft.com/office/drawing/2014/main" id="{27D3574D-1FB1-1EE1-B705-C90EA34B2EED}"/>
              </a:ext>
            </a:extLst>
          </p:cNvPr>
          <p:cNvSpPr txBox="1"/>
          <p:nvPr/>
        </p:nvSpPr>
        <p:spPr bwMode="gray">
          <a:xfrm>
            <a:off x="5206698" y="2599760"/>
            <a:ext cx="556243" cy="969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ea typeface="+mn-ea"/>
                <a:cs typeface="+mn-cs"/>
              </a:rPr>
              <a:t>Media globale</a:t>
            </a:r>
          </a:p>
        </p:txBody>
      </p:sp>
      <p:sp>
        <p:nvSpPr>
          <p:cNvPr id="37" name="Textfeld 55">
            <a:extLst>
              <a:ext uri="{FF2B5EF4-FFF2-40B4-BE49-F238E27FC236}">
                <a16:creationId xmlns:a16="http://schemas.microsoft.com/office/drawing/2014/main" id="{6073DEEC-7979-0A79-9F24-D23EB0DDA754}"/>
              </a:ext>
            </a:extLst>
          </p:cNvPr>
          <p:cNvSpPr txBox="1"/>
          <p:nvPr/>
        </p:nvSpPr>
        <p:spPr bwMode="gray">
          <a:xfrm>
            <a:off x="5466244" y="2689217"/>
            <a:ext cx="372346" cy="96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ea typeface="+mn-ea"/>
                <a:cs typeface="+mn-cs"/>
              </a:rPr>
              <a:t>retail</a:t>
            </a:r>
          </a:p>
        </p:txBody>
      </p:sp>
      <p:sp>
        <p:nvSpPr>
          <p:cNvPr id="283" name="Google Shape;49;p2">
            <a:extLst>
              <a:ext uri="{FF2B5EF4-FFF2-40B4-BE49-F238E27FC236}">
                <a16:creationId xmlns:a16="http://schemas.microsoft.com/office/drawing/2014/main" id="{37E5AF45-F246-9107-AE64-F6692388B624}"/>
              </a:ext>
            </a:extLst>
          </p:cNvPr>
          <p:cNvSpPr txBox="1"/>
          <p:nvPr/>
        </p:nvSpPr>
        <p:spPr>
          <a:xfrm>
            <a:off x="5857582" y="1887783"/>
            <a:ext cx="12499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Velocità</a:t>
            </a:r>
          </a:p>
        </p:txBody>
      </p:sp>
      <p:sp>
        <p:nvSpPr>
          <p:cNvPr id="285" name="Google Shape;49;p2">
            <a:extLst>
              <a:ext uri="{FF2B5EF4-FFF2-40B4-BE49-F238E27FC236}">
                <a16:creationId xmlns:a16="http://schemas.microsoft.com/office/drawing/2014/main" id="{2B31274B-5676-49D0-FDC6-6FDD1FD84F14}"/>
              </a:ext>
            </a:extLst>
          </p:cNvPr>
          <p:cNvSpPr txBox="1"/>
          <p:nvPr/>
        </p:nvSpPr>
        <p:spPr>
          <a:xfrm>
            <a:off x="7058343" y="2508921"/>
            <a:ext cx="18766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Trasparenza</a:t>
            </a:r>
          </a:p>
        </p:txBody>
      </p:sp>
      <p:sp>
        <p:nvSpPr>
          <p:cNvPr id="286" name="Google Shape;49;p2">
            <a:extLst>
              <a:ext uri="{FF2B5EF4-FFF2-40B4-BE49-F238E27FC236}">
                <a16:creationId xmlns:a16="http://schemas.microsoft.com/office/drawing/2014/main" id="{48B2F2CB-2604-0F11-C89B-AC5B27D44886}"/>
              </a:ext>
            </a:extLst>
          </p:cNvPr>
          <p:cNvSpPr txBox="1"/>
          <p:nvPr/>
        </p:nvSpPr>
        <p:spPr>
          <a:xfrm>
            <a:off x="7683645" y="1978807"/>
            <a:ext cx="13527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Accesso</a:t>
            </a:r>
          </a:p>
        </p:txBody>
      </p:sp>
      <p:sp>
        <p:nvSpPr>
          <p:cNvPr id="287" name="Trapezoid 25">
            <a:extLst>
              <a:ext uri="{FF2B5EF4-FFF2-40B4-BE49-F238E27FC236}">
                <a16:creationId xmlns:a16="http://schemas.microsoft.com/office/drawing/2014/main" id="{A61D2589-7789-F693-65D1-E067DC8920FA}"/>
              </a:ext>
            </a:extLst>
          </p:cNvPr>
          <p:cNvSpPr/>
          <p:nvPr/>
        </p:nvSpPr>
        <p:spPr>
          <a:xfrm rot="16200000" flipH="1">
            <a:off x="6087409" y="3177502"/>
            <a:ext cx="1666653" cy="1331542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172" name="Rectangle 33">
            <a:extLst>
              <a:ext uri="{FF2B5EF4-FFF2-40B4-BE49-F238E27FC236}">
                <a16:creationId xmlns:a16="http://schemas.microsoft.com/office/drawing/2014/main" id="{01639466-651B-0AB7-AEBA-DFAB9F5C223D}"/>
              </a:ext>
            </a:extLst>
          </p:cNvPr>
          <p:cNvSpPr/>
          <p:nvPr/>
        </p:nvSpPr>
        <p:spPr>
          <a:xfrm>
            <a:off x="6169734" y="4186602"/>
            <a:ext cx="415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6174" name="Trapezoid 25">
            <a:extLst>
              <a:ext uri="{FF2B5EF4-FFF2-40B4-BE49-F238E27FC236}">
                <a16:creationId xmlns:a16="http://schemas.microsoft.com/office/drawing/2014/main" id="{F822E9BB-34AC-3248-114B-807321B85D18}"/>
              </a:ext>
            </a:extLst>
          </p:cNvPr>
          <p:cNvSpPr/>
          <p:nvPr/>
        </p:nvSpPr>
        <p:spPr>
          <a:xfrm rot="16200000" flipH="1">
            <a:off x="7472622" y="3165818"/>
            <a:ext cx="1643286" cy="1331542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52" name="Rectangle 33">
            <a:extLst>
              <a:ext uri="{FF2B5EF4-FFF2-40B4-BE49-F238E27FC236}">
                <a16:creationId xmlns:a16="http://schemas.microsoft.com/office/drawing/2014/main" id="{0925BF44-8AFD-DB3E-C7F6-2D602B58DA0F}"/>
              </a:ext>
            </a:extLst>
          </p:cNvPr>
          <p:cNvSpPr/>
          <p:nvPr/>
        </p:nvSpPr>
        <p:spPr>
          <a:xfrm>
            <a:off x="7527354" y="4178227"/>
            <a:ext cx="415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pic>
        <p:nvPicPr>
          <p:cNvPr id="23" name="Elemento grafico 22" descr="Corte contorno">
            <a:extLst>
              <a:ext uri="{FF2B5EF4-FFF2-40B4-BE49-F238E27FC236}">
                <a16:creationId xmlns:a16="http://schemas.microsoft.com/office/drawing/2014/main" id="{05C62A50-2F30-BC3E-A628-CE1669F32F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8228" y="3376697"/>
            <a:ext cx="250921" cy="250921"/>
          </a:xfrm>
          <a:prstGeom prst="rect">
            <a:avLst/>
          </a:prstGeom>
        </p:spPr>
      </p:pic>
      <p:pic>
        <p:nvPicPr>
          <p:cNvPr id="284" name="Elemento grafico 283" descr="Ingranaggi contorno">
            <a:extLst>
              <a:ext uri="{FF2B5EF4-FFF2-40B4-BE49-F238E27FC236}">
                <a16:creationId xmlns:a16="http://schemas.microsoft.com/office/drawing/2014/main" id="{9C8E9B73-F761-EC91-C807-B3E3A15C4E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68788" y="3176628"/>
            <a:ext cx="250921" cy="250921"/>
          </a:xfrm>
          <a:prstGeom prst="rect">
            <a:avLst/>
          </a:prstGeom>
        </p:spPr>
      </p:pic>
      <p:sp>
        <p:nvSpPr>
          <p:cNvPr id="15" name="Google Shape;49;p2">
            <a:extLst>
              <a:ext uri="{FF2B5EF4-FFF2-40B4-BE49-F238E27FC236}">
                <a16:creationId xmlns:a16="http://schemas.microsoft.com/office/drawing/2014/main" id="{6862F7E2-FD78-5BEF-1FF8-7E3030CD65E7}"/>
              </a:ext>
            </a:extLst>
          </p:cNvPr>
          <p:cNvSpPr txBox="1"/>
          <p:nvPr/>
        </p:nvSpPr>
        <p:spPr>
          <a:xfrm>
            <a:off x="6238285" y="3356115"/>
            <a:ext cx="134644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Legal, </a:t>
            </a:r>
            <a:r>
              <a:rPr lang="it-IT" sz="1150" b="1" dirty="0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regulatory</a:t>
            </a:r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and supervisory frameworks</a:t>
            </a:r>
          </a:p>
        </p:txBody>
      </p:sp>
      <p:sp>
        <p:nvSpPr>
          <p:cNvPr id="18" name="Google Shape;49;p2">
            <a:extLst>
              <a:ext uri="{FF2B5EF4-FFF2-40B4-BE49-F238E27FC236}">
                <a16:creationId xmlns:a16="http://schemas.microsoft.com/office/drawing/2014/main" id="{023774AD-8A65-F240-511A-2D8CBAFB95F4}"/>
              </a:ext>
            </a:extLst>
          </p:cNvPr>
          <p:cNvSpPr txBox="1"/>
          <p:nvPr/>
        </p:nvSpPr>
        <p:spPr>
          <a:xfrm>
            <a:off x="7718751" y="3392902"/>
            <a:ext cx="113240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Data </a:t>
            </a:r>
            <a:r>
              <a:rPr lang="it-IT" sz="1150" b="1" dirty="0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exchange</a:t>
            </a:r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and </a:t>
            </a:r>
            <a:r>
              <a:rPr lang="it-IT" sz="1150" b="1" dirty="0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message</a:t>
            </a:r>
            <a:r>
              <a:rPr lang="it-IT" sz="115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standards</a:t>
            </a:r>
          </a:p>
        </p:txBody>
      </p:sp>
      <p:sp>
        <p:nvSpPr>
          <p:cNvPr id="353" name="Textfeld 54">
            <a:extLst>
              <a:ext uri="{FF2B5EF4-FFF2-40B4-BE49-F238E27FC236}">
                <a16:creationId xmlns:a16="http://schemas.microsoft.com/office/drawing/2014/main" id="{73376E61-F744-AB06-DE03-AA462A303026}"/>
              </a:ext>
            </a:extLst>
          </p:cNvPr>
          <p:cNvSpPr txBox="1"/>
          <p:nvPr/>
        </p:nvSpPr>
        <p:spPr>
          <a:xfrm>
            <a:off x="6151584" y="2349109"/>
            <a:ext cx="5642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de-DE" sz="2000" b="1" kern="1200" dirty="0">
                <a:ln w="12700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ea typeface="+mn-ea"/>
                <a:cs typeface="Arial" panose="020B0604020202020204" pitchFamily="34" charset="0"/>
              </a:rPr>
              <a:t>100</a:t>
            </a:r>
            <a:r>
              <a:rPr lang="de-DE" sz="1200" b="1" kern="1200" dirty="0">
                <a:ln w="3175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54" name="Textfeld 55">
            <a:extLst>
              <a:ext uri="{FF2B5EF4-FFF2-40B4-BE49-F238E27FC236}">
                <a16:creationId xmlns:a16="http://schemas.microsoft.com/office/drawing/2014/main" id="{725D4E26-EE82-2CC2-49D5-A0C7CAE6F9F6}"/>
              </a:ext>
            </a:extLst>
          </p:cNvPr>
          <p:cNvSpPr txBox="1"/>
          <p:nvPr/>
        </p:nvSpPr>
        <p:spPr bwMode="gray">
          <a:xfrm>
            <a:off x="6259769" y="2628546"/>
            <a:ext cx="428002" cy="969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ea typeface="+mn-ea"/>
                <a:cs typeface="+mn-cs"/>
              </a:rPr>
              <a:t>Pagamenti</a:t>
            </a:r>
          </a:p>
        </p:txBody>
      </p:sp>
      <p:sp>
        <p:nvSpPr>
          <p:cNvPr id="355" name="Textfeld 55">
            <a:extLst>
              <a:ext uri="{FF2B5EF4-FFF2-40B4-BE49-F238E27FC236}">
                <a16:creationId xmlns:a16="http://schemas.microsoft.com/office/drawing/2014/main" id="{D1DB9505-F2AA-0909-7260-EC4BD863AD6D}"/>
              </a:ext>
            </a:extLst>
          </p:cNvPr>
          <p:cNvSpPr txBox="1"/>
          <p:nvPr/>
        </p:nvSpPr>
        <p:spPr bwMode="gray">
          <a:xfrm>
            <a:off x="5683633" y="2734438"/>
            <a:ext cx="1226682" cy="96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1">
                <a:solidFill>
                  <a:srgbClr val="808080"/>
                </a:solidFill>
                <a:ea typeface="+mn-ea"/>
                <a:cs typeface="+mn-cs"/>
              </a:rPr>
              <a:t>a</a:t>
            </a:r>
            <a:r>
              <a:rPr kumimoji="0" lang="en-US" sz="700" b="0" i="0" u="none" strike="noStrike" kern="1200" cap="none" spc="0" normalizeH="0" baseline="0" noProof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ea typeface="+mn-ea"/>
                <a:cs typeface="+mn-cs"/>
              </a:rPr>
              <a:t>ccreditati entro 1g</a:t>
            </a:r>
          </a:p>
        </p:txBody>
      </p:sp>
      <p:sp>
        <p:nvSpPr>
          <p:cNvPr id="356" name="Textfeld 54">
            <a:extLst>
              <a:ext uri="{FF2B5EF4-FFF2-40B4-BE49-F238E27FC236}">
                <a16:creationId xmlns:a16="http://schemas.microsoft.com/office/drawing/2014/main" id="{93E74BF5-E500-C60D-4FBE-6D8E27734567}"/>
              </a:ext>
            </a:extLst>
          </p:cNvPr>
          <p:cNvSpPr txBox="1"/>
          <p:nvPr/>
        </p:nvSpPr>
        <p:spPr>
          <a:xfrm>
            <a:off x="7128405" y="1982978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de-DE" sz="2000" b="1" kern="1200" dirty="0">
                <a:ln w="12700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ea typeface="+mn-ea"/>
                <a:cs typeface="Arial" panose="020B0604020202020204" pitchFamily="34" charset="0"/>
              </a:rPr>
              <a:t>75</a:t>
            </a:r>
            <a:r>
              <a:rPr lang="de-DE" sz="1200" b="1" kern="1200" dirty="0">
                <a:ln w="3175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57" name="Textfeld 55">
            <a:extLst>
              <a:ext uri="{FF2B5EF4-FFF2-40B4-BE49-F238E27FC236}">
                <a16:creationId xmlns:a16="http://schemas.microsoft.com/office/drawing/2014/main" id="{6A2A41F1-A090-674A-1BD4-631202E900ED}"/>
              </a:ext>
            </a:extLst>
          </p:cNvPr>
          <p:cNvSpPr txBox="1"/>
          <p:nvPr/>
        </p:nvSpPr>
        <p:spPr bwMode="gray">
          <a:xfrm>
            <a:off x="7165256" y="2254795"/>
            <a:ext cx="428002" cy="969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ea typeface="+mn-ea"/>
                <a:cs typeface="+mn-cs"/>
              </a:rPr>
              <a:t>Pagamenti</a:t>
            </a:r>
          </a:p>
        </p:txBody>
      </p:sp>
      <p:sp>
        <p:nvSpPr>
          <p:cNvPr id="358" name="Textfeld 55">
            <a:extLst>
              <a:ext uri="{FF2B5EF4-FFF2-40B4-BE49-F238E27FC236}">
                <a16:creationId xmlns:a16="http://schemas.microsoft.com/office/drawing/2014/main" id="{4BEA5845-0ADB-DFEF-B4B6-DE65F24AF274}"/>
              </a:ext>
            </a:extLst>
          </p:cNvPr>
          <p:cNvSpPr txBox="1"/>
          <p:nvPr/>
        </p:nvSpPr>
        <p:spPr bwMode="gray">
          <a:xfrm>
            <a:off x="6589120" y="2353067"/>
            <a:ext cx="1226682" cy="96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1">
                <a:solidFill>
                  <a:srgbClr val="808080"/>
                </a:solidFill>
                <a:ea typeface="+mn-ea"/>
                <a:cs typeface="+mn-cs"/>
              </a:rPr>
              <a:t>a</a:t>
            </a:r>
            <a:r>
              <a:rPr kumimoji="0" lang="en-US" sz="700" b="0" i="0" u="none" strike="noStrike" kern="1200" cap="none" spc="0" normalizeH="0" baseline="0" noProof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ea typeface="+mn-ea"/>
                <a:cs typeface="+mn-cs"/>
              </a:rPr>
              <a:t>ccreditati entro 1h</a:t>
            </a:r>
          </a:p>
        </p:txBody>
      </p:sp>
      <p:cxnSp>
        <p:nvCxnSpPr>
          <p:cNvPr id="360" name="Connettore diritto 359">
            <a:extLst>
              <a:ext uri="{FF2B5EF4-FFF2-40B4-BE49-F238E27FC236}">
                <a16:creationId xmlns:a16="http://schemas.microsoft.com/office/drawing/2014/main" id="{5A713BB1-3EF9-DEB4-5319-65EC3EB2CB2D}"/>
              </a:ext>
            </a:extLst>
          </p:cNvPr>
          <p:cNvCxnSpPr>
            <a:cxnSpLocks/>
          </p:cNvCxnSpPr>
          <p:nvPr/>
        </p:nvCxnSpPr>
        <p:spPr>
          <a:xfrm flipV="1">
            <a:off x="427505" y="1883734"/>
            <a:ext cx="8373498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nettore diritto 360">
            <a:extLst>
              <a:ext uri="{FF2B5EF4-FFF2-40B4-BE49-F238E27FC236}">
                <a16:creationId xmlns:a16="http://schemas.microsoft.com/office/drawing/2014/main" id="{D2B44ECC-6FE7-21E4-B516-E72AA2FCD47C}"/>
              </a:ext>
            </a:extLst>
          </p:cNvPr>
          <p:cNvCxnSpPr>
            <a:cxnSpLocks/>
          </p:cNvCxnSpPr>
          <p:nvPr/>
        </p:nvCxnSpPr>
        <p:spPr>
          <a:xfrm flipV="1">
            <a:off x="473801" y="2921545"/>
            <a:ext cx="8373498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0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9EBCA115-F66A-7ABE-44B6-1696545A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5B769BE6-6F06-70D6-BEA3-79E715FC8769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4C821F-7E53-594E-5981-9CEC1F76B9E4}"/>
              </a:ext>
            </a:extLst>
          </p:cNvPr>
          <p:cNvSpPr txBox="1"/>
          <p:nvPr/>
        </p:nvSpPr>
        <p:spPr>
          <a:xfrm>
            <a:off x="538162" y="901127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La prioritizzazione ha portato a diversi rapporti con raccomandazioni sugli aspetti chiave per migliorare i pagamenti transfrontalieri, tra cui: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105887C-CCC4-FAA8-61E8-5D7B87CE5412}"/>
              </a:ext>
            </a:extLst>
          </p:cNvPr>
          <p:cNvSpPr txBox="1"/>
          <p:nvPr/>
        </p:nvSpPr>
        <p:spPr>
          <a:xfrm>
            <a:off x="975073" y="3628183"/>
            <a:ext cx="4029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Data frameworks e regolamentazione PSP bancari e non bancari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90442BC-44AA-684A-2674-65DBD2473C25}"/>
              </a:ext>
            </a:extLst>
          </p:cNvPr>
          <p:cNvSpPr txBox="1"/>
          <p:nvPr/>
        </p:nvSpPr>
        <p:spPr>
          <a:xfrm>
            <a:off x="975073" y="2167596"/>
            <a:ext cx="3435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Standard di messaggistica (ISO 20022)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5EBB5B5-664D-83B9-1C15-3EA621EF829F}"/>
              </a:ext>
            </a:extLst>
          </p:cNvPr>
          <p:cNvSpPr txBox="1"/>
          <p:nvPr/>
        </p:nvSpPr>
        <p:spPr>
          <a:xfrm>
            <a:off x="975073" y="2618303"/>
            <a:ext cx="3626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FPS </a:t>
            </a:r>
            <a:r>
              <a:rPr lang="it-IT" sz="12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interlinking</a:t>
            </a:r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 - Governance e </a:t>
            </a:r>
            <a:r>
              <a:rPr lang="it-IT" sz="1200" b="0" dirty="0" err="1">
                <a:latin typeface="Verdana" panose="020B0604030504040204" pitchFamily="34" charset="0"/>
                <a:ea typeface="Verdana" panose="020B0604030504040204" pitchFamily="34" charset="0"/>
              </a:rPr>
              <a:t>oversight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2625DE9-5112-1C58-7AC1-25EAED7A1C43}"/>
              </a:ext>
            </a:extLst>
          </p:cNvPr>
          <p:cNvSpPr txBox="1"/>
          <p:nvPr/>
        </p:nvSpPr>
        <p:spPr>
          <a:xfrm>
            <a:off x="975073" y="1678789"/>
            <a:ext cx="3977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Accesso ed estensione degli orari operativi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AC7A2F6-B28E-E462-8BC9-3A0B8C9912C0}"/>
              </a:ext>
            </a:extLst>
          </p:cNvPr>
          <p:cNvSpPr txBox="1"/>
          <p:nvPr/>
        </p:nvSpPr>
        <p:spPr>
          <a:xfrm>
            <a:off x="1013172" y="4141973"/>
            <a:ext cx="1560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58E628-1CC5-A725-A035-75E82FA2C866}"/>
              </a:ext>
            </a:extLst>
          </p:cNvPr>
          <p:cNvSpPr txBox="1"/>
          <p:nvPr/>
        </p:nvSpPr>
        <p:spPr>
          <a:xfrm>
            <a:off x="975073" y="3030910"/>
            <a:ext cx="2673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Revisione raccomandazione 16</a:t>
            </a:r>
            <a:b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200" b="0" dirty="0">
                <a:latin typeface="Verdana" panose="020B0604030504040204" pitchFamily="34" charset="0"/>
                <a:ea typeface="Verdana" panose="020B0604030504040204" pitchFamily="34" charset="0"/>
              </a:rPr>
              <a:t>(‘Travel rule’)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Goccia 8">
            <a:extLst>
              <a:ext uri="{FF2B5EF4-FFF2-40B4-BE49-F238E27FC236}">
                <a16:creationId xmlns:a16="http://schemas.microsoft.com/office/drawing/2014/main" id="{781EB4CD-88A0-ECB0-B3BA-E8847AAB6916}"/>
              </a:ext>
            </a:extLst>
          </p:cNvPr>
          <p:cNvSpPr/>
          <p:nvPr/>
        </p:nvSpPr>
        <p:spPr>
          <a:xfrm rot="5400000">
            <a:off x="5108457" y="861834"/>
            <a:ext cx="3474349" cy="4029073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Google Shape;49;p2">
            <a:extLst>
              <a:ext uri="{FF2B5EF4-FFF2-40B4-BE49-F238E27FC236}">
                <a16:creationId xmlns:a16="http://schemas.microsoft.com/office/drawing/2014/main" id="{72AC626E-8184-41E8-45B3-6FCC17B54EC9}"/>
              </a:ext>
            </a:extLst>
          </p:cNvPr>
          <p:cNvSpPr txBox="1"/>
          <p:nvPr/>
        </p:nvSpPr>
        <p:spPr>
          <a:xfrm>
            <a:off x="5797655" y="1746733"/>
            <a:ext cx="2095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Progress Report </a:t>
            </a:r>
            <a:b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</a:b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2025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0E28BB1B-9E2B-093A-F144-EB46E76CBA1E}"/>
              </a:ext>
            </a:extLst>
          </p:cNvPr>
          <p:cNvSpPr txBox="1"/>
          <p:nvPr/>
        </p:nvSpPr>
        <p:spPr>
          <a:xfrm>
            <a:off x="5583580" y="2409778"/>
            <a:ext cx="277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Nell’ultimo anno sono stati raggiunti importanti progressi, segnando la </a:t>
            </a:r>
            <a:r>
              <a:rPr lang="it-IT" sz="1200" b="1" dirty="0">
                <a:solidFill>
                  <a:srgbClr val="3F3F3F"/>
                </a:solidFill>
                <a:latin typeface="Verdana"/>
                <a:ea typeface="Verdana"/>
              </a:rPr>
              <a:t>conclusione delle principali iniziative di policy</a:t>
            </a: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. </a:t>
            </a:r>
          </a:p>
          <a:p>
            <a:endParaRPr lang="it-IT" sz="1200" dirty="0">
              <a:solidFill>
                <a:srgbClr val="3F3F3F"/>
              </a:solidFill>
              <a:latin typeface="Verdana"/>
              <a:ea typeface="Verdana"/>
            </a:endParaRPr>
          </a:p>
          <a:p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Il rapporto include anche l’</a:t>
            </a:r>
            <a:r>
              <a:rPr lang="it-IT" sz="1200" b="1" dirty="0">
                <a:solidFill>
                  <a:srgbClr val="3F3F3F"/>
                </a:solidFill>
                <a:latin typeface="Verdana"/>
                <a:ea typeface="Verdana"/>
              </a:rPr>
              <a:t>analisi dei </a:t>
            </a:r>
            <a:r>
              <a:rPr lang="it-IT" sz="1200" b="1" dirty="0" err="1">
                <a:solidFill>
                  <a:srgbClr val="3F3F3F"/>
                </a:solidFill>
                <a:latin typeface="Verdana"/>
                <a:ea typeface="Verdana"/>
              </a:rPr>
              <a:t>KPIs</a:t>
            </a:r>
            <a:r>
              <a:rPr lang="it-IT" sz="1200" b="1" dirty="0">
                <a:solidFill>
                  <a:srgbClr val="3F3F3F"/>
                </a:solidFill>
                <a:latin typeface="Verdana"/>
                <a:ea typeface="Verdana"/>
              </a:rPr>
              <a:t> </a:t>
            </a: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più recenti</a:t>
            </a:r>
          </a:p>
          <a:p>
            <a:pPr algn="r"/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  <a:hlinkClick r:id="rId3"/>
              </a:rPr>
              <a:t>(link)</a:t>
            </a:r>
            <a:endParaRPr lang="it-IT" sz="1200" dirty="0">
              <a:solidFill>
                <a:srgbClr val="3F3F3F"/>
              </a:solidFill>
              <a:latin typeface="Verdana"/>
              <a:ea typeface="Verdana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A77C2AC-79B6-2B17-CE73-5EDBA2F77652}"/>
              </a:ext>
            </a:extLst>
          </p:cNvPr>
          <p:cNvGrpSpPr/>
          <p:nvPr/>
        </p:nvGrpSpPr>
        <p:grpSpPr>
          <a:xfrm>
            <a:off x="560358" y="1700795"/>
            <a:ext cx="251257" cy="261610"/>
            <a:chOff x="4322101" y="2383171"/>
            <a:chExt cx="283275" cy="286125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DA2AD5C0-C002-E232-D643-97A789904141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00F2A2D-2D7D-FD91-A925-FBA95E8FC441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1C58568-5A62-B3C1-001D-67F4FAF919C3}"/>
              </a:ext>
            </a:extLst>
          </p:cNvPr>
          <p:cNvGrpSpPr/>
          <p:nvPr/>
        </p:nvGrpSpPr>
        <p:grpSpPr>
          <a:xfrm>
            <a:off x="560358" y="2157778"/>
            <a:ext cx="251257" cy="261610"/>
            <a:chOff x="4322101" y="2383171"/>
            <a:chExt cx="283275" cy="286125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43D22CA8-41D0-4820-9EA0-ABE93E64EC6F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1028B23B-9E77-6E3A-606A-700C2E08878E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19294F0-799E-9661-1689-C3B0DFA696A9}"/>
              </a:ext>
            </a:extLst>
          </p:cNvPr>
          <p:cNvGrpSpPr/>
          <p:nvPr/>
        </p:nvGrpSpPr>
        <p:grpSpPr>
          <a:xfrm>
            <a:off x="560358" y="2614761"/>
            <a:ext cx="251257" cy="261610"/>
            <a:chOff x="4322101" y="2383171"/>
            <a:chExt cx="283275" cy="286125"/>
          </a:xfrm>
        </p:grpSpPr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A5DBA39D-16D1-9CA0-D209-24C80BB63481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EB24679C-0C38-7602-4647-F678AE9B8EDD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8F201F82-04E0-C4EE-7772-70E5E09995B3}"/>
              </a:ext>
            </a:extLst>
          </p:cNvPr>
          <p:cNvGrpSpPr/>
          <p:nvPr/>
        </p:nvGrpSpPr>
        <p:grpSpPr>
          <a:xfrm>
            <a:off x="560358" y="3071744"/>
            <a:ext cx="251257" cy="261610"/>
            <a:chOff x="4322101" y="2383171"/>
            <a:chExt cx="283275" cy="286125"/>
          </a:xfrm>
        </p:grpSpPr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4720A594-7B4D-3478-2D38-459C5A3D2BD4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1EF3987-C5FD-EEF2-A508-E5423CFE02BF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D81C89CC-6303-7F53-E2AA-72C22002CB02}"/>
              </a:ext>
            </a:extLst>
          </p:cNvPr>
          <p:cNvGrpSpPr/>
          <p:nvPr/>
        </p:nvGrpSpPr>
        <p:grpSpPr>
          <a:xfrm>
            <a:off x="560358" y="3652551"/>
            <a:ext cx="251257" cy="261610"/>
            <a:chOff x="4322101" y="2383171"/>
            <a:chExt cx="283275" cy="286125"/>
          </a:xfrm>
        </p:grpSpPr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CDDB6338-CD43-4AEE-2EA2-1F1C47CFC465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031B19F4-881B-E78E-C407-23B79DDCE823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sp>
        <p:nvSpPr>
          <p:cNvPr id="46" name="Google Shape;61;p3">
            <a:extLst>
              <a:ext uri="{FF2B5EF4-FFF2-40B4-BE49-F238E27FC236}">
                <a16:creationId xmlns:a16="http://schemas.microsoft.com/office/drawing/2014/main" id="{CCE443FF-3866-B8C3-E83D-6F7EFF049F02}"/>
              </a:ext>
            </a:extLst>
          </p:cNvPr>
          <p:cNvSpPr txBox="1"/>
          <p:nvPr/>
        </p:nvSpPr>
        <p:spPr>
          <a:xfrm>
            <a:off x="1459371" y="245752"/>
            <a:ext cx="5997946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sz="2000" dirty="0">
                <a:solidFill>
                  <a:srgbClr val="003865"/>
                </a:solidFill>
                <a:sym typeface="Montserrat"/>
              </a:rPr>
              <a:t>Le azioni completate</a:t>
            </a:r>
            <a:endParaRPr sz="2000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1F5A0CF4-9EA8-15E9-09C8-5FD280BC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846013D-18C8-EC73-9737-FCABF655D0F0}"/>
              </a:ext>
            </a:extLst>
          </p:cNvPr>
          <p:cNvSpPr/>
          <p:nvPr/>
        </p:nvSpPr>
        <p:spPr>
          <a:xfrm>
            <a:off x="4076700" y="553778"/>
            <a:ext cx="4692035" cy="4180066"/>
          </a:xfrm>
          <a:prstGeom prst="rect">
            <a:avLst/>
          </a:prstGeom>
          <a:solidFill>
            <a:srgbClr val="F0F4FA">
              <a:alpha val="6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72000" rIns="72000" bIns="72000"/>
          <a:lstStyle/>
          <a:p>
            <a:pPr>
              <a:spcAft>
                <a:spcPts val="300"/>
              </a:spcAft>
              <a:buClr>
                <a:srgbClr val="808080"/>
              </a:buClr>
            </a:pPr>
            <a:endParaRPr lang="it-IT" sz="1100" kern="1200">
              <a:solidFill>
                <a:srgbClr val="646464"/>
              </a:solidFill>
              <a:latin typeface="Arial"/>
              <a:cs typeface="Arial" charset="0"/>
            </a:endParaRPr>
          </a:p>
        </p:txBody>
      </p:sp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354F5961-5C59-4192-B954-C55EFBF7F918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072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3" name="Google Shape;61;p3">
            <a:extLst>
              <a:ext uri="{FF2B5EF4-FFF2-40B4-BE49-F238E27FC236}">
                <a16:creationId xmlns:a16="http://schemas.microsoft.com/office/drawing/2014/main" id="{3F257895-D21B-F711-0AFC-BB2288185288}"/>
              </a:ext>
            </a:extLst>
          </p:cNvPr>
          <p:cNvSpPr txBox="1"/>
          <p:nvPr/>
        </p:nvSpPr>
        <p:spPr>
          <a:xfrm>
            <a:off x="1264645" y="245752"/>
            <a:ext cx="5452678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sz="2000" dirty="0">
                <a:solidFill>
                  <a:srgbClr val="003865"/>
                </a:solidFill>
                <a:sym typeface="Montserrat"/>
              </a:rPr>
              <a:t>Il Progress Report e i </a:t>
            </a:r>
            <a:r>
              <a:rPr lang="it-IT" sz="2000" dirty="0" err="1">
                <a:solidFill>
                  <a:srgbClr val="003865"/>
                </a:solidFill>
                <a:sym typeface="Montserrat"/>
              </a:rPr>
              <a:t>KPIs</a:t>
            </a:r>
            <a:r>
              <a:rPr lang="it-IT" sz="2000" dirty="0">
                <a:solidFill>
                  <a:srgbClr val="003865"/>
                </a:solidFill>
                <a:sym typeface="Montserrat"/>
              </a:rPr>
              <a:t> </a:t>
            </a:r>
            <a:r>
              <a:rPr lang="it-IT" sz="1700" dirty="0">
                <a:solidFill>
                  <a:srgbClr val="003865"/>
                </a:solidFill>
                <a:sym typeface="Montserrat"/>
              </a:rPr>
              <a:t>(1)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4C34B0B-CEF2-2299-4C25-41BC8BD77FCB}"/>
              </a:ext>
            </a:extLst>
          </p:cNvPr>
          <p:cNvCxnSpPr>
            <a:cxnSpLocks/>
          </p:cNvCxnSpPr>
          <p:nvPr/>
        </p:nvCxnSpPr>
        <p:spPr>
          <a:xfrm>
            <a:off x="4091960" y="2487518"/>
            <a:ext cx="4572000" cy="0"/>
          </a:xfrm>
          <a:prstGeom prst="line">
            <a:avLst/>
          </a:prstGeom>
          <a:ln w="6350">
            <a:solidFill>
              <a:srgbClr val="667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6FD7B9F7-97BC-A329-5E5F-3AD534451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406577"/>
              </p:ext>
            </p:extLst>
          </p:nvPr>
        </p:nvGraphicFramePr>
        <p:xfrm>
          <a:off x="5562245" y="2522211"/>
          <a:ext cx="3123917" cy="2193108"/>
        </p:xfrm>
        <a:graphic>
          <a:graphicData uri="http://schemas.openxmlformats.org/drawingml/2006/table">
            <a:tbl>
              <a:tblPr/>
              <a:tblGrid>
                <a:gridCol w="949621">
                  <a:extLst>
                    <a:ext uri="{9D8B030D-6E8A-4147-A177-3AD203B41FA5}">
                      <a16:colId xmlns:a16="http://schemas.microsoft.com/office/drawing/2014/main" val="2910215619"/>
                    </a:ext>
                  </a:extLst>
                </a:gridCol>
                <a:gridCol w="275052">
                  <a:extLst>
                    <a:ext uri="{9D8B030D-6E8A-4147-A177-3AD203B41FA5}">
                      <a16:colId xmlns:a16="http://schemas.microsoft.com/office/drawing/2014/main" val="3316385955"/>
                    </a:ext>
                  </a:extLst>
                </a:gridCol>
                <a:gridCol w="474811">
                  <a:extLst>
                    <a:ext uri="{9D8B030D-6E8A-4147-A177-3AD203B41FA5}">
                      <a16:colId xmlns:a16="http://schemas.microsoft.com/office/drawing/2014/main" val="879722826"/>
                    </a:ext>
                  </a:extLst>
                </a:gridCol>
                <a:gridCol w="474811">
                  <a:extLst>
                    <a:ext uri="{9D8B030D-6E8A-4147-A177-3AD203B41FA5}">
                      <a16:colId xmlns:a16="http://schemas.microsoft.com/office/drawing/2014/main" val="3469207389"/>
                    </a:ext>
                  </a:extLst>
                </a:gridCol>
                <a:gridCol w="474811">
                  <a:extLst>
                    <a:ext uri="{9D8B030D-6E8A-4147-A177-3AD203B41FA5}">
                      <a16:colId xmlns:a16="http://schemas.microsoft.com/office/drawing/2014/main" val="3876381679"/>
                    </a:ext>
                  </a:extLst>
                </a:gridCol>
                <a:gridCol w="474811">
                  <a:extLst>
                    <a:ext uri="{9D8B030D-6E8A-4147-A177-3AD203B41FA5}">
                      <a16:colId xmlns:a16="http://schemas.microsoft.com/office/drawing/2014/main" val="2254084125"/>
                    </a:ext>
                  </a:extLst>
                </a:gridCol>
              </a:tblGrid>
              <a:tr h="169136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B2B</a:t>
                      </a:r>
                    </a:p>
                  </a:txBody>
                  <a:tcPr marL="9348" marR="9348" marT="93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B2P</a:t>
                      </a:r>
                    </a:p>
                  </a:txBody>
                  <a:tcPr marL="9348" marR="9348" marT="93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P2B</a:t>
                      </a:r>
                    </a:p>
                  </a:txBody>
                  <a:tcPr marL="9348" marR="9348" marT="93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P2P</a:t>
                      </a:r>
                    </a:p>
                  </a:txBody>
                  <a:tcPr marL="9348" marR="9348" marT="93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16574"/>
                  </a:ext>
                </a:extLst>
              </a:tr>
              <a:tr h="169136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Global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39488"/>
                  </a:ext>
                </a:extLst>
              </a:tr>
              <a:tr h="169136"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corridoi costo ≥ 3%</a:t>
                      </a: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12%</a:t>
                      </a: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30%</a:t>
                      </a:r>
                    </a:p>
                  </a:txBody>
                  <a:tcPr marL="9348" marR="9348" marT="9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5919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East Asia</a:t>
                      </a:r>
                      <a:b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&amp; Pacific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87158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Europe &amp;</a:t>
                      </a:r>
                      <a:b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Central Asia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77387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Latin America </a:t>
                      </a:r>
                      <a:b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&amp; Caribbean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89098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Middle East &amp;</a:t>
                      </a:r>
                      <a:b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North Africa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16939"/>
                  </a:ext>
                </a:extLst>
              </a:tr>
              <a:tr h="200085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North America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00234"/>
                  </a:ext>
                </a:extLst>
              </a:tr>
              <a:tr h="200085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South Asia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16238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Sub-</a:t>
                      </a:r>
                      <a:r>
                        <a:rPr lang="it-IT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Saharan</a:t>
                      </a:r>
                      <a:r>
                        <a:rPr lang="it-IT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Africa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48" marR="168257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4,0%</a:t>
                      </a:r>
                    </a:p>
                  </a:txBody>
                  <a:tcPr marL="9348" marR="9348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27814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4676FBD-A2C9-CBF1-9D9E-C6BC3F8C956F}"/>
              </a:ext>
            </a:extLst>
          </p:cNvPr>
          <p:cNvSpPr txBox="1"/>
          <p:nvPr/>
        </p:nvSpPr>
        <p:spPr>
          <a:xfrm>
            <a:off x="4301029" y="2629810"/>
            <a:ext cx="11338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Costo pagamenti retail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09F2C0-28F8-0E1E-504E-CBACF7EE614F}"/>
              </a:ext>
            </a:extLst>
          </p:cNvPr>
          <p:cNvSpPr txBox="1"/>
          <p:nvPr/>
        </p:nvSpPr>
        <p:spPr>
          <a:xfrm>
            <a:off x="126256" y="1144497"/>
            <a:ext cx="4022487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250" dirty="0">
                <a:solidFill>
                  <a:srgbClr val="3F3F3F"/>
                </a:solidFill>
                <a:latin typeface="Verdana"/>
                <a:ea typeface="Verdana"/>
              </a:rPr>
              <a:t>Lieve miglioramento nel periodo di osservazione (2023-2025)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1250" dirty="0">
              <a:solidFill>
                <a:srgbClr val="3F3F3F"/>
              </a:solidFill>
              <a:latin typeface="Verdana"/>
              <a:ea typeface="Verdana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250" dirty="0">
                <a:solidFill>
                  <a:srgbClr val="3F3F3F"/>
                </a:solidFill>
                <a:latin typeface="Verdana"/>
                <a:ea typeface="Verdana"/>
              </a:rPr>
              <a:t>Maggiore velocità dei pagamenti </a:t>
            </a:r>
            <a:r>
              <a:rPr lang="it-IT" sz="1250" i="1" dirty="0" err="1">
                <a:solidFill>
                  <a:srgbClr val="3F3F3F"/>
                </a:solidFill>
                <a:latin typeface="Verdana"/>
                <a:ea typeface="Verdana"/>
              </a:rPr>
              <a:t>wholesale</a:t>
            </a:r>
            <a:endParaRPr lang="it-IT" sz="1250" dirty="0">
              <a:solidFill>
                <a:srgbClr val="3F3F3F"/>
              </a:solidFill>
              <a:latin typeface="Verdana"/>
              <a:ea typeface="Verdana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1250" dirty="0">
              <a:solidFill>
                <a:srgbClr val="3F3F3F"/>
              </a:solidFill>
              <a:latin typeface="Verdana"/>
              <a:ea typeface="Verdana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250" b="1" dirty="0">
                <a:solidFill>
                  <a:srgbClr val="3F3F3F"/>
                </a:solidFill>
                <a:latin typeface="Verdana"/>
                <a:ea typeface="Verdana"/>
              </a:rPr>
              <a:t>Forte eterogeneità tra macro-aree regionali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1250" dirty="0">
              <a:solidFill>
                <a:srgbClr val="3F3F3F"/>
              </a:solidFill>
              <a:latin typeface="Verdana"/>
              <a:ea typeface="Verdana"/>
            </a:endParaRP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250" dirty="0">
                <a:solidFill>
                  <a:srgbClr val="3F3F3F"/>
                </a:solidFill>
                <a:latin typeface="Verdana"/>
                <a:ea typeface="Verdana"/>
              </a:rPr>
              <a:t>Rimangono lontani i target di costo e velocità per i pagamenti al dettaglio e le rimesse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1250" dirty="0">
              <a:solidFill>
                <a:srgbClr val="3F3F3F"/>
              </a:solidFill>
              <a:latin typeface="Verdana"/>
              <a:ea typeface="Verdana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91E18CF-88C5-1E2A-FDAA-DE155893C8AE}"/>
              </a:ext>
            </a:extLst>
          </p:cNvPr>
          <p:cNvSpPr txBox="1"/>
          <p:nvPr/>
        </p:nvSpPr>
        <p:spPr>
          <a:xfrm>
            <a:off x="4302255" y="3258986"/>
            <a:ext cx="11326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% costo </a:t>
            </a:r>
          </a:p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 caso d’uso - Q1 2025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FDE2D70-0D0A-F6D1-5637-632AA1D11C9C}"/>
              </a:ext>
            </a:extLst>
          </p:cNvPr>
          <p:cNvGrpSpPr/>
          <p:nvPr/>
        </p:nvGrpSpPr>
        <p:grpSpPr>
          <a:xfrm>
            <a:off x="4196055" y="702187"/>
            <a:ext cx="1427775" cy="1512308"/>
            <a:chOff x="4640174" y="1018655"/>
            <a:chExt cx="1331544" cy="129266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BDC30397-1AAE-7D23-522A-5D671000DE64}"/>
                </a:ext>
              </a:extLst>
            </p:cNvPr>
            <p:cNvSpPr txBox="1"/>
            <p:nvPr/>
          </p:nvSpPr>
          <p:spPr>
            <a:xfrm>
              <a:off x="4640174" y="1018655"/>
              <a:ext cx="13315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93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1" dirty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Velocità pagamenti </a:t>
              </a:r>
              <a:br>
                <a:rPr lang="it-IT" sz="1000" b="1" dirty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it-IT" sz="1000" b="1" dirty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all'ingrosso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7497B8BE-09E8-4B39-1A9B-C73A6BC93A53}"/>
                </a:ext>
              </a:extLst>
            </p:cNvPr>
            <p:cNvSpPr txBox="1"/>
            <p:nvPr/>
          </p:nvSpPr>
          <p:spPr>
            <a:xfrm>
              <a:off x="4684297" y="1572652"/>
              <a:ext cx="85976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93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700" i="1" dirty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% transazioni accreditate entro 1h verso area geografica – Q1 2025</a:t>
              </a:r>
            </a:p>
          </p:txBody>
        </p:sp>
      </p:grp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C8C2214E-18B1-4C64-AA97-913851173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088666"/>
              </p:ext>
            </p:extLst>
          </p:nvPr>
        </p:nvGraphicFramePr>
        <p:xfrm>
          <a:off x="5212579" y="553778"/>
          <a:ext cx="3615480" cy="249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437DD7-89A7-5E1A-9559-0FF6EE9FA18B}"/>
              </a:ext>
            </a:extLst>
          </p:cNvPr>
          <p:cNvSpPr txBox="1"/>
          <p:nvPr/>
        </p:nvSpPr>
        <p:spPr>
          <a:xfrm>
            <a:off x="4091960" y="2322156"/>
            <a:ext cx="184367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Dati SWIFT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60E84-60F8-6D29-BBD0-30EF7A109F1A}"/>
              </a:ext>
            </a:extLst>
          </p:cNvPr>
          <p:cNvSpPr txBox="1"/>
          <p:nvPr/>
        </p:nvSpPr>
        <p:spPr>
          <a:xfrm>
            <a:off x="4091959" y="4501136"/>
            <a:ext cx="184367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Dati FXC Intelligence</a:t>
            </a:r>
          </a:p>
        </p:txBody>
      </p:sp>
    </p:spTree>
    <p:extLst>
      <p:ext uri="{BB962C8B-B14F-4D97-AF65-F5344CB8AC3E}">
        <p14:creationId xmlns:p14="http://schemas.microsoft.com/office/powerpoint/2010/main" val="282880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A48C45EB-2B88-7F97-6E74-379E37BD0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CBF5B726-7E17-4276-E355-28490D0D1C5C}"/>
              </a:ext>
            </a:extLst>
          </p:cNvPr>
          <p:cNvSpPr/>
          <p:nvPr/>
        </p:nvSpPr>
        <p:spPr>
          <a:xfrm>
            <a:off x="885813" y="1869374"/>
            <a:ext cx="7150300" cy="1243676"/>
          </a:xfrm>
          <a:prstGeom prst="rect">
            <a:avLst/>
          </a:prstGeom>
          <a:solidFill>
            <a:srgbClr val="F0F4FA">
              <a:alpha val="6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72000" rIns="72000" bIns="72000"/>
          <a:lstStyle/>
          <a:p>
            <a:pPr>
              <a:spcAft>
                <a:spcPts val="300"/>
              </a:spcAft>
              <a:buClr>
                <a:srgbClr val="808080"/>
              </a:buClr>
            </a:pPr>
            <a:endParaRPr lang="it-IT" sz="1100" kern="1200" dirty="0">
              <a:solidFill>
                <a:srgbClr val="646464"/>
              </a:solidFill>
              <a:latin typeface="Arial"/>
              <a:cs typeface="Arial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6C81B03-61F9-BE12-3BEE-2C6287646C42}"/>
              </a:ext>
            </a:extLst>
          </p:cNvPr>
          <p:cNvSpPr/>
          <p:nvPr/>
        </p:nvSpPr>
        <p:spPr>
          <a:xfrm>
            <a:off x="844179" y="3244009"/>
            <a:ext cx="7191934" cy="1243676"/>
          </a:xfrm>
          <a:prstGeom prst="rect">
            <a:avLst/>
          </a:prstGeom>
          <a:solidFill>
            <a:srgbClr val="F0F4FA">
              <a:alpha val="6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72000" rIns="72000" bIns="72000"/>
          <a:lstStyle/>
          <a:p>
            <a:pPr>
              <a:spcAft>
                <a:spcPts val="300"/>
              </a:spcAft>
              <a:buClr>
                <a:srgbClr val="808080"/>
              </a:buClr>
            </a:pPr>
            <a:endParaRPr lang="it-IT" sz="1100" kern="1200">
              <a:solidFill>
                <a:srgbClr val="646464"/>
              </a:solidFill>
              <a:latin typeface="Arial"/>
              <a:cs typeface="Arial" charset="0"/>
            </a:endParaRPr>
          </a:p>
        </p:txBody>
      </p:sp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CBF0227B-4C48-BA3F-7BC9-98DE5BE90CAE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3" name="Google Shape;61;p3">
            <a:extLst>
              <a:ext uri="{FF2B5EF4-FFF2-40B4-BE49-F238E27FC236}">
                <a16:creationId xmlns:a16="http://schemas.microsoft.com/office/drawing/2014/main" id="{851CC68F-E020-F7B7-CFCA-9B9E69CCC341}"/>
              </a:ext>
            </a:extLst>
          </p:cNvPr>
          <p:cNvSpPr txBox="1"/>
          <p:nvPr/>
        </p:nvSpPr>
        <p:spPr>
          <a:xfrm>
            <a:off x="1264645" y="245752"/>
            <a:ext cx="5452678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sz="2000" dirty="0">
                <a:solidFill>
                  <a:srgbClr val="003865"/>
                </a:solidFill>
                <a:sym typeface="Montserrat"/>
              </a:rPr>
              <a:t>Il Progress Report e i </a:t>
            </a:r>
            <a:r>
              <a:rPr lang="it-IT" sz="2000" dirty="0" err="1">
                <a:solidFill>
                  <a:srgbClr val="003865"/>
                </a:solidFill>
                <a:sym typeface="Montserrat"/>
              </a:rPr>
              <a:t>KPIs</a:t>
            </a:r>
            <a:r>
              <a:rPr lang="it-IT" sz="2000" dirty="0">
                <a:solidFill>
                  <a:srgbClr val="003865"/>
                </a:solidFill>
                <a:sym typeface="Montserrat"/>
              </a:rPr>
              <a:t> </a:t>
            </a:r>
            <a:r>
              <a:rPr lang="it-IT" sz="1700" dirty="0">
                <a:solidFill>
                  <a:srgbClr val="003865"/>
                </a:solidFill>
                <a:sym typeface="Montserrat"/>
              </a:rPr>
              <a:t>(2)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CD651F-9B0D-D16B-BADA-706579A1EE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-5400000">
            <a:off x="34070" y="2247413"/>
            <a:ext cx="122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it-IT" sz="1200" b="1" dirty="0">
                <a:solidFill>
                  <a:srgbClr val="3F3F3F"/>
                </a:solidFill>
                <a:latin typeface="Verdana"/>
                <a:ea typeface="Verdana"/>
              </a:rPr>
              <a:t>Wholesale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BEDE01-2B88-47A8-8C6F-78FBB8752EF5}"/>
              </a:ext>
            </a:extLst>
          </p:cNvPr>
          <p:cNvSpPr txBox="1"/>
          <p:nvPr/>
        </p:nvSpPr>
        <p:spPr>
          <a:xfrm>
            <a:off x="1547093" y="2072976"/>
            <a:ext cx="2250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% di giurisdizioni prive di opzioni per pagamenti </a:t>
            </a:r>
            <a:r>
              <a:rPr lang="it-IT" sz="1200" dirty="0" err="1">
                <a:solidFill>
                  <a:srgbClr val="3F3F3F"/>
                </a:solidFill>
                <a:latin typeface="Verdana"/>
                <a:ea typeface="Verdana"/>
              </a:rPr>
              <a:t>wholesale</a:t>
            </a: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 transfrontalieri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AC25B2-0B06-B6B5-FE19-B79A0F206D16}"/>
              </a:ext>
            </a:extLst>
          </p:cNvPr>
          <p:cNvSpPr txBox="1"/>
          <p:nvPr/>
        </p:nvSpPr>
        <p:spPr>
          <a:xfrm rot="-5400000">
            <a:off x="272644" y="3645603"/>
            <a:ext cx="745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600"/>
              </a:spcAft>
              <a:defRPr sz="1100">
                <a:solidFill>
                  <a:srgbClr val="3F3F3F"/>
                </a:solidFill>
                <a:latin typeface="Verdana"/>
                <a:ea typeface="Verdana"/>
              </a:defRPr>
            </a:lvl1pPr>
          </a:lstStyle>
          <a:p>
            <a:r>
              <a:rPr lang="it-IT" sz="1200" b="1" dirty="0"/>
              <a:t>Retail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BE4E06-87A4-BBAE-70D9-4FFBEC591573}"/>
              </a:ext>
            </a:extLst>
          </p:cNvPr>
          <p:cNvSpPr txBox="1"/>
          <p:nvPr/>
        </p:nvSpPr>
        <p:spPr>
          <a:xfrm>
            <a:off x="1713919" y="1472264"/>
            <a:ext cx="1851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</a:rPr>
              <a:t>Accesso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6A0171-E189-749E-0D7C-2115DBD65044}"/>
              </a:ext>
            </a:extLst>
          </p:cNvPr>
          <p:cNvSpPr txBox="1"/>
          <p:nvPr/>
        </p:nvSpPr>
        <p:spPr>
          <a:xfrm>
            <a:off x="1666059" y="3361121"/>
            <a:ext cx="2010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3F3F3F"/>
                </a:solidFill>
                <a:latin typeface="Verdana"/>
                <a:ea typeface="Verdana"/>
              </a:rPr>
              <a:t>% PMI con conto presso un PSP regolamentato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725BEDB-8967-3824-7228-213574D14DBB}"/>
              </a:ext>
            </a:extLst>
          </p:cNvPr>
          <p:cNvSpPr txBox="1"/>
          <p:nvPr/>
        </p:nvSpPr>
        <p:spPr>
          <a:xfrm>
            <a:off x="1666059" y="3891127"/>
            <a:ext cx="2336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100" dirty="0">
                <a:solidFill>
                  <a:srgbClr val="3F3F3F"/>
                </a:solidFill>
                <a:latin typeface="Verdana"/>
                <a:ea typeface="Verdana"/>
              </a:rPr>
              <a:t>% adulti (15+) con conto presso un PSP regolamentato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463D6F8-71B3-E899-9232-1E5B00A365AB}"/>
              </a:ext>
            </a:extLst>
          </p:cNvPr>
          <p:cNvSpPr txBox="1"/>
          <p:nvPr/>
        </p:nvSpPr>
        <p:spPr>
          <a:xfrm>
            <a:off x="4219115" y="3929412"/>
            <a:ext cx="6734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50" dirty="0">
                <a:solidFill>
                  <a:srgbClr val="3F3F3F"/>
                </a:solidFill>
                <a:latin typeface="Verdana"/>
                <a:ea typeface="Verdana"/>
              </a:rPr>
              <a:t>78,7%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A22E2B6-CAE4-3FFD-F8AC-F0221B779047}"/>
              </a:ext>
            </a:extLst>
          </p:cNvPr>
          <p:cNvSpPr txBox="1"/>
          <p:nvPr/>
        </p:nvSpPr>
        <p:spPr>
          <a:xfrm>
            <a:off x="851908" y="793076"/>
            <a:ext cx="7808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F3F3F"/>
                </a:solidFill>
                <a:latin typeface="Verdana"/>
                <a:ea typeface="Verdana"/>
              </a:rPr>
              <a:t>Laddove disponibili, gli indicatori di accesso e trasparenza sono su livelli discreti (dati 2025)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72657FE-7AB3-5157-E1D2-C11FBF650887}"/>
              </a:ext>
            </a:extLst>
          </p:cNvPr>
          <p:cNvSpPr txBox="1"/>
          <p:nvPr/>
        </p:nvSpPr>
        <p:spPr>
          <a:xfrm>
            <a:off x="5241700" y="1490199"/>
            <a:ext cx="1851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</a:rPr>
              <a:t>Trasparenza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C9DE9C6-679D-6348-1334-29D1F9ECA9F4}"/>
              </a:ext>
            </a:extLst>
          </p:cNvPr>
          <p:cNvSpPr txBox="1"/>
          <p:nvPr/>
        </p:nvSpPr>
        <p:spPr>
          <a:xfrm>
            <a:off x="5241700" y="2258955"/>
            <a:ext cx="20185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50" dirty="0">
                <a:solidFill>
                  <a:srgbClr val="3F3F3F"/>
                </a:solidFill>
                <a:latin typeface="Verdana"/>
                <a:ea typeface="Verdana"/>
              </a:rPr>
              <a:t>Dati non disponibili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DA89DA9-22EE-F0E9-DB11-81C41787E5F5}"/>
              </a:ext>
            </a:extLst>
          </p:cNvPr>
          <p:cNvSpPr txBox="1"/>
          <p:nvPr/>
        </p:nvSpPr>
        <p:spPr>
          <a:xfrm>
            <a:off x="5159737" y="3408072"/>
            <a:ext cx="1822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</a:rPr>
              <a:t>% servizi di pagamento con informazioni su costi e tempi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B118261F-D512-647C-BD5E-FF41BB0DF68F}"/>
              </a:ext>
            </a:extLst>
          </p:cNvPr>
          <p:cNvGrpSpPr/>
          <p:nvPr/>
        </p:nvGrpSpPr>
        <p:grpSpPr>
          <a:xfrm>
            <a:off x="1080147" y="2099906"/>
            <a:ext cx="251257" cy="261610"/>
            <a:chOff x="4322101" y="2383171"/>
            <a:chExt cx="283275" cy="286125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2FF7A8E0-7ECC-0788-4F70-000C180EDC55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998EC9C-A3BC-290D-8573-9763910D3A9B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25516002-D9FB-5E54-2AD4-B55175334EDE}"/>
              </a:ext>
            </a:extLst>
          </p:cNvPr>
          <p:cNvGrpSpPr/>
          <p:nvPr/>
        </p:nvGrpSpPr>
        <p:grpSpPr>
          <a:xfrm>
            <a:off x="1080147" y="3408072"/>
            <a:ext cx="251257" cy="261610"/>
            <a:chOff x="4322101" y="2383171"/>
            <a:chExt cx="283275" cy="286125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C5610BAA-252D-0CB0-102F-9E471741EC19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F9C27FB6-F09E-E688-7D8F-2DE5CB1791B4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CD58E9D0-87EA-63BB-B7F3-F3D316FEB429}"/>
              </a:ext>
            </a:extLst>
          </p:cNvPr>
          <p:cNvGrpSpPr/>
          <p:nvPr/>
        </p:nvGrpSpPr>
        <p:grpSpPr>
          <a:xfrm>
            <a:off x="1080147" y="3952683"/>
            <a:ext cx="251257" cy="261610"/>
            <a:chOff x="4322101" y="2383171"/>
            <a:chExt cx="283275" cy="286125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486C5F33-38FB-F6A3-46D4-1B9C7A776D58}"/>
                </a:ext>
              </a:extLst>
            </p:cNvPr>
            <p:cNvSpPr/>
            <p:nvPr/>
          </p:nvSpPr>
          <p:spPr>
            <a:xfrm>
              <a:off x="4353376" y="2406785"/>
              <a:ext cx="252000" cy="2520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CA9E7517-807F-637E-761A-F15BE4BEF236}"/>
                </a:ext>
              </a:extLst>
            </p:cNvPr>
            <p:cNvSpPr txBox="1"/>
            <p:nvPr/>
          </p:nvSpPr>
          <p:spPr>
            <a:xfrm>
              <a:off x="4322101" y="2383171"/>
              <a:ext cx="259200" cy="286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&gt;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2421CD-A44F-01E8-53D2-1539A8153A29}"/>
              </a:ext>
            </a:extLst>
          </p:cNvPr>
          <p:cNvSpPr txBox="1"/>
          <p:nvPr/>
        </p:nvSpPr>
        <p:spPr>
          <a:xfrm>
            <a:off x="4226011" y="2192273"/>
            <a:ext cx="6734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50" dirty="0">
                <a:solidFill>
                  <a:srgbClr val="3F3F3F"/>
                </a:solidFill>
                <a:latin typeface="Verdana"/>
                <a:ea typeface="Verdana"/>
              </a:rPr>
              <a:t>7,6%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D849EF-2D67-7672-C844-81F1282F719E}"/>
              </a:ext>
            </a:extLst>
          </p:cNvPr>
          <p:cNvSpPr txBox="1"/>
          <p:nvPr/>
        </p:nvSpPr>
        <p:spPr>
          <a:xfrm>
            <a:off x="4219115" y="3435949"/>
            <a:ext cx="6734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50" dirty="0">
                <a:solidFill>
                  <a:srgbClr val="3F3F3F"/>
                </a:solidFill>
                <a:latin typeface="Verdana"/>
                <a:ea typeface="Verdana"/>
              </a:rPr>
              <a:t>90,4%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E7BA11ED-3F8D-0145-B205-B62BE5181888}"/>
              </a:ext>
            </a:extLst>
          </p:cNvPr>
          <p:cNvSpPr/>
          <p:nvPr/>
        </p:nvSpPr>
        <p:spPr>
          <a:xfrm>
            <a:off x="4226011" y="2192273"/>
            <a:ext cx="500332" cy="25391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3A3D3DD1-018B-C113-3C7B-E10FBB006315}"/>
              </a:ext>
            </a:extLst>
          </p:cNvPr>
          <p:cNvSpPr/>
          <p:nvPr/>
        </p:nvSpPr>
        <p:spPr>
          <a:xfrm>
            <a:off x="4255702" y="3424168"/>
            <a:ext cx="500332" cy="25391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CA3F7420-D802-FFC0-2F9E-F800C49FA55D}"/>
              </a:ext>
            </a:extLst>
          </p:cNvPr>
          <p:cNvSpPr/>
          <p:nvPr/>
        </p:nvSpPr>
        <p:spPr>
          <a:xfrm>
            <a:off x="4269552" y="3920824"/>
            <a:ext cx="500332" cy="25391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D2DF9A2E-51B1-0D0D-83AF-74B5ED7AF26F}"/>
              </a:ext>
            </a:extLst>
          </p:cNvPr>
          <p:cNvGrpSpPr/>
          <p:nvPr/>
        </p:nvGrpSpPr>
        <p:grpSpPr>
          <a:xfrm>
            <a:off x="6996431" y="3693159"/>
            <a:ext cx="897089" cy="253916"/>
            <a:chOff x="6996431" y="3693159"/>
            <a:chExt cx="897089" cy="253916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A457A1BB-4DB3-AFF8-D533-1F3792187741}"/>
                </a:ext>
              </a:extLst>
            </p:cNvPr>
            <p:cNvSpPr txBox="1"/>
            <p:nvPr/>
          </p:nvSpPr>
          <p:spPr>
            <a:xfrm>
              <a:off x="6996431" y="3693159"/>
              <a:ext cx="89708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t-IT" sz="1050" dirty="0">
                  <a:solidFill>
                    <a:srgbClr val="3F3F3F"/>
                  </a:solidFill>
                  <a:latin typeface="Verdana"/>
                  <a:ea typeface="Verdana"/>
                </a:rPr>
                <a:t>62,9%</a:t>
              </a:r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AFF07E60-0B07-34D6-8405-7B4A3E1A95BE}"/>
                </a:ext>
              </a:extLst>
            </p:cNvPr>
            <p:cNvSpPr/>
            <p:nvPr/>
          </p:nvSpPr>
          <p:spPr>
            <a:xfrm>
              <a:off x="7050024" y="3693159"/>
              <a:ext cx="500332" cy="253916"/>
            </a:xfrm>
            <a:prstGeom prst="rect">
              <a:avLst/>
            </a:prstGeom>
            <a:noFill/>
            <a:ln w="9525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7C619D-5A6E-4169-5EF8-5E1C665F5997}"/>
              </a:ext>
            </a:extLst>
          </p:cNvPr>
          <p:cNvSpPr txBox="1"/>
          <p:nvPr/>
        </p:nvSpPr>
        <p:spPr>
          <a:xfrm>
            <a:off x="4002386" y="4280048"/>
            <a:ext cx="184367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Dati World Bank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49E607-88B4-59BC-9EDB-984BC3C41922}"/>
              </a:ext>
            </a:extLst>
          </p:cNvPr>
          <p:cNvSpPr txBox="1"/>
          <p:nvPr/>
        </p:nvSpPr>
        <p:spPr>
          <a:xfrm>
            <a:off x="6750053" y="4280048"/>
            <a:ext cx="12999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Dati FXC Intelligence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B5FEBF-63D1-986B-B0F4-A5B2D7298509}"/>
              </a:ext>
            </a:extLst>
          </p:cNvPr>
          <p:cNvSpPr txBox="1"/>
          <p:nvPr/>
        </p:nvSpPr>
        <p:spPr>
          <a:xfrm>
            <a:off x="3970735" y="2823734"/>
            <a:ext cx="184367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Dati SWIFT</a:t>
            </a:r>
          </a:p>
        </p:txBody>
      </p:sp>
    </p:spTree>
    <p:extLst>
      <p:ext uri="{BB962C8B-B14F-4D97-AF65-F5344CB8AC3E}">
        <p14:creationId xmlns:p14="http://schemas.microsoft.com/office/powerpoint/2010/main" val="421093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C87C2A72-FF58-C23B-5D26-307D01E66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4D2B0AE6-8720-9F83-C990-A7B58AAE6196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 dirty="0"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42EE5A96-3713-F53A-DC35-2A9F8E7AB565}"/>
              </a:ext>
            </a:extLst>
          </p:cNvPr>
          <p:cNvSpPr txBox="1"/>
          <p:nvPr/>
        </p:nvSpPr>
        <p:spPr>
          <a:xfrm>
            <a:off x="1264645" y="245752"/>
            <a:ext cx="5452678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pPr marL="7938" lvl="0"/>
            <a:r>
              <a:rPr lang="it-IT" sz="2000" dirty="0">
                <a:solidFill>
                  <a:srgbClr val="003865"/>
                </a:solidFill>
                <a:sym typeface="Verdana"/>
              </a:rPr>
              <a:t>I prossimi passi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B36CDC3-A740-8F99-420A-44AF53A2F2A9}"/>
              </a:ext>
            </a:extLst>
          </p:cNvPr>
          <p:cNvSpPr txBox="1"/>
          <p:nvPr/>
        </p:nvSpPr>
        <p:spPr>
          <a:xfrm>
            <a:off x="126227" y="2625706"/>
            <a:ext cx="19277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Attuazione </a:t>
            </a:r>
            <a:b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</a:b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delle raccomandazioni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E262DE6-D092-1ADF-7215-CC77CE91FACB}"/>
              </a:ext>
            </a:extLst>
          </p:cNvPr>
          <p:cNvSpPr txBox="1"/>
          <p:nvPr/>
        </p:nvSpPr>
        <p:spPr>
          <a:xfrm>
            <a:off x="2310936" y="2610294"/>
            <a:ext cx="143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2060"/>
                </a:solidFill>
                <a:latin typeface="Verdana"/>
                <a:ea typeface="Verdana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Focus regionale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CBB32B1-15DB-9F95-0FBD-8781EE99B676}"/>
              </a:ext>
            </a:extLst>
          </p:cNvPr>
          <p:cNvSpPr txBox="1"/>
          <p:nvPr/>
        </p:nvSpPr>
        <p:spPr>
          <a:xfrm>
            <a:off x="3623176" y="2594345"/>
            <a:ext cx="1927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2060"/>
                </a:solidFill>
                <a:latin typeface="Verdana"/>
                <a:ea typeface="Verdana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Più intenso dialogo tra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settore pubblico 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 privato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50B2D4F-3CAE-E0D1-EB57-CDB059964D08}"/>
              </a:ext>
            </a:extLst>
          </p:cNvPr>
          <p:cNvSpPr txBox="1"/>
          <p:nvPr/>
        </p:nvSpPr>
        <p:spPr>
          <a:xfrm>
            <a:off x="5400315" y="2631303"/>
            <a:ext cx="1655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2060"/>
                </a:solidFill>
                <a:latin typeface="Verdana"/>
                <a:ea typeface="Verdana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Continuo monitoraggio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7C1B880-459A-EC17-DAD2-D463E9E3CC83}"/>
              </a:ext>
            </a:extLst>
          </p:cNvPr>
          <p:cNvSpPr txBox="1"/>
          <p:nvPr/>
        </p:nvSpPr>
        <p:spPr>
          <a:xfrm>
            <a:off x="7120125" y="2638766"/>
            <a:ext cx="182702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2060"/>
                </a:solidFill>
                <a:latin typeface="Verdana"/>
                <a:ea typeface="Verdana"/>
              </a:defRPr>
            </a:lvl1pPr>
          </a:lstStyle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Iniziative in corso</a:t>
            </a:r>
          </a:p>
          <a:p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1100" dirty="0" err="1">
                <a:solidFill>
                  <a:schemeClr val="accent1">
                    <a:lumMod val="50000"/>
                  </a:schemeClr>
                </a:solidFill>
              </a:rPr>
              <a:t>interlinking</a:t>
            </a: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, TIPS clone, …)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DAF94A54-34BE-D8F4-4C24-8A026C3A5DA4}"/>
              </a:ext>
            </a:extLst>
          </p:cNvPr>
          <p:cNvGrpSpPr/>
          <p:nvPr/>
        </p:nvGrpSpPr>
        <p:grpSpPr>
          <a:xfrm>
            <a:off x="2486430" y="1833814"/>
            <a:ext cx="536400" cy="535657"/>
            <a:chOff x="2386987" y="1467012"/>
            <a:chExt cx="536400" cy="535657"/>
          </a:xfrm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6FDD984A-339D-4407-384E-AC1C18083CB5}"/>
                </a:ext>
              </a:extLst>
            </p:cNvPr>
            <p:cNvSpPr/>
            <p:nvPr/>
          </p:nvSpPr>
          <p:spPr>
            <a:xfrm>
              <a:off x="2386987" y="1467012"/>
              <a:ext cx="536400" cy="535657"/>
            </a:xfrm>
            <a:prstGeom prst="ellipse">
              <a:avLst/>
            </a:prstGeom>
            <a:solidFill>
              <a:srgbClr val="276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2" name="Elemento grafico 11" descr="Mappa con segnaposto contorno">
              <a:extLst>
                <a:ext uri="{FF2B5EF4-FFF2-40B4-BE49-F238E27FC236}">
                  <a16:creationId xmlns:a16="http://schemas.microsoft.com/office/drawing/2014/main" id="{B47D2CA9-8173-534A-CCD5-827CC030C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38637" y="1510671"/>
              <a:ext cx="433101" cy="433101"/>
            </a:xfrm>
            <a:prstGeom prst="rect">
              <a:avLst/>
            </a:prstGeom>
          </p:spPr>
        </p:pic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1161395C-7016-9F37-05CB-B9FC1F5474CC}"/>
              </a:ext>
            </a:extLst>
          </p:cNvPr>
          <p:cNvGrpSpPr/>
          <p:nvPr/>
        </p:nvGrpSpPr>
        <p:grpSpPr>
          <a:xfrm>
            <a:off x="4152663" y="1833814"/>
            <a:ext cx="536400" cy="535657"/>
            <a:chOff x="4033126" y="1513774"/>
            <a:chExt cx="536400" cy="535657"/>
          </a:xfrm>
        </p:grpSpPr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C3F1B109-9C96-EE76-E8D2-6EC6151EE613}"/>
                </a:ext>
              </a:extLst>
            </p:cNvPr>
            <p:cNvSpPr/>
            <p:nvPr/>
          </p:nvSpPr>
          <p:spPr>
            <a:xfrm>
              <a:off x="4033126" y="1513774"/>
              <a:ext cx="536400" cy="535657"/>
            </a:xfrm>
            <a:prstGeom prst="ellipse">
              <a:avLst/>
            </a:prstGeom>
            <a:solidFill>
              <a:srgbClr val="276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8" name="Elemento grafico 17" descr="Recensione cliente contorno">
              <a:extLst>
                <a:ext uri="{FF2B5EF4-FFF2-40B4-BE49-F238E27FC236}">
                  <a16:creationId xmlns:a16="http://schemas.microsoft.com/office/drawing/2014/main" id="{D4943E4A-B825-203A-B684-C528C983C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84776" y="1566588"/>
              <a:ext cx="433101" cy="433101"/>
            </a:xfrm>
            <a:prstGeom prst="rect">
              <a:avLst/>
            </a:prstGeom>
          </p:spPr>
        </p:pic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C6441D46-2789-18A5-9562-73DE40728434}"/>
              </a:ext>
            </a:extLst>
          </p:cNvPr>
          <p:cNvGrpSpPr/>
          <p:nvPr/>
        </p:nvGrpSpPr>
        <p:grpSpPr>
          <a:xfrm>
            <a:off x="7658145" y="1833814"/>
            <a:ext cx="536400" cy="535657"/>
            <a:chOff x="7674797" y="1441172"/>
            <a:chExt cx="536400" cy="535657"/>
          </a:xfrm>
        </p:grpSpPr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BBE58EFA-015C-5411-D542-F7D88E43D534}"/>
                </a:ext>
              </a:extLst>
            </p:cNvPr>
            <p:cNvSpPr/>
            <p:nvPr/>
          </p:nvSpPr>
          <p:spPr>
            <a:xfrm>
              <a:off x="7674797" y="1441172"/>
              <a:ext cx="536400" cy="535657"/>
            </a:xfrm>
            <a:prstGeom prst="ellipse">
              <a:avLst/>
            </a:prstGeom>
            <a:solidFill>
              <a:srgbClr val="276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Elemento grafico 21" descr="Passi di danza contorno">
              <a:extLst>
                <a:ext uri="{FF2B5EF4-FFF2-40B4-BE49-F238E27FC236}">
                  <a16:creationId xmlns:a16="http://schemas.microsoft.com/office/drawing/2014/main" id="{D843298A-C008-DCCE-C4C0-BB05FC325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6447" y="1491507"/>
              <a:ext cx="433101" cy="433101"/>
            </a:xfrm>
            <a:prstGeom prst="rect">
              <a:avLst/>
            </a:prstGeom>
          </p:spPr>
        </p:pic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07CFFADB-1CF2-9006-8D7D-BBAC6399C0A1}"/>
              </a:ext>
            </a:extLst>
          </p:cNvPr>
          <p:cNvGrpSpPr/>
          <p:nvPr/>
        </p:nvGrpSpPr>
        <p:grpSpPr>
          <a:xfrm>
            <a:off x="5890305" y="1833814"/>
            <a:ext cx="536400" cy="535657"/>
            <a:chOff x="5703833" y="1484533"/>
            <a:chExt cx="536400" cy="535657"/>
          </a:xfrm>
        </p:grpSpPr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F7D0A021-2B9F-513E-7590-2C26AA4C3B1D}"/>
                </a:ext>
              </a:extLst>
            </p:cNvPr>
            <p:cNvSpPr/>
            <p:nvPr/>
          </p:nvSpPr>
          <p:spPr>
            <a:xfrm>
              <a:off x="5703833" y="1484533"/>
              <a:ext cx="536400" cy="535657"/>
            </a:xfrm>
            <a:prstGeom prst="ellipse">
              <a:avLst/>
            </a:prstGeom>
            <a:solidFill>
              <a:srgbClr val="276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50" name="Elemento grafico 449" descr="Vlog contorno">
              <a:extLst>
                <a:ext uri="{FF2B5EF4-FFF2-40B4-BE49-F238E27FC236}">
                  <a16:creationId xmlns:a16="http://schemas.microsoft.com/office/drawing/2014/main" id="{F10FE07A-0624-8CE4-E1EC-34496273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60719" y="1537164"/>
              <a:ext cx="433101" cy="433101"/>
            </a:xfrm>
            <a:prstGeom prst="rect">
              <a:avLst/>
            </a:prstGeom>
          </p:spPr>
        </p:pic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4F002A37-EEAF-A5FE-F95B-BD3B92610205}"/>
              </a:ext>
            </a:extLst>
          </p:cNvPr>
          <p:cNvGrpSpPr/>
          <p:nvPr/>
        </p:nvGrpSpPr>
        <p:grpSpPr>
          <a:xfrm>
            <a:off x="821906" y="1833814"/>
            <a:ext cx="536400" cy="535657"/>
            <a:chOff x="731520" y="1491507"/>
            <a:chExt cx="536400" cy="535657"/>
          </a:xfrm>
        </p:grpSpPr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94E183C8-A1E8-5BCF-3FE4-6071A11CDB02}"/>
                </a:ext>
              </a:extLst>
            </p:cNvPr>
            <p:cNvSpPr/>
            <p:nvPr/>
          </p:nvSpPr>
          <p:spPr>
            <a:xfrm>
              <a:off x="731520" y="1491507"/>
              <a:ext cx="536400" cy="535657"/>
            </a:xfrm>
            <a:prstGeom prst="ellipse">
              <a:avLst/>
            </a:prstGeom>
            <a:solidFill>
              <a:srgbClr val="276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54" name="Elemento grafico 453" descr="Ingranaggi contorno">
              <a:extLst>
                <a:ext uri="{FF2B5EF4-FFF2-40B4-BE49-F238E27FC236}">
                  <a16:creationId xmlns:a16="http://schemas.microsoft.com/office/drawing/2014/main" id="{59393691-F56A-F444-04BC-186AB1AE1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7260" y="1537164"/>
              <a:ext cx="433101" cy="433101"/>
            </a:xfrm>
            <a:prstGeom prst="rect">
              <a:avLst/>
            </a:prstGeom>
          </p:spPr>
        </p:pic>
      </p:grp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5B8E801E-2FDE-8F2A-0253-800E17200B9F}"/>
              </a:ext>
            </a:extLst>
          </p:cNvPr>
          <p:cNvCxnSpPr>
            <a:cxnSpLocks/>
          </p:cNvCxnSpPr>
          <p:nvPr/>
        </p:nvCxnSpPr>
        <p:spPr>
          <a:xfrm>
            <a:off x="331916" y="2517794"/>
            <a:ext cx="15163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Connettore diritto 481">
            <a:extLst>
              <a:ext uri="{FF2B5EF4-FFF2-40B4-BE49-F238E27FC236}">
                <a16:creationId xmlns:a16="http://schemas.microsoft.com/office/drawing/2014/main" id="{F8113B38-BEEA-77B4-0F68-24A443C3EC8B}"/>
              </a:ext>
            </a:extLst>
          </p:cNvPr>
          <p:cNvCxnSpPr>
            <a:cxnSpLocks/>
          </p:cNvCxnSpPr>
          <p:nvPr/>
        </p:nvCxnSpPr>
        <p:spPr>
          <a:xfrm>
            <a:off x="1996440" y="2517794"/>
            <a:ext cx="15163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Connettore diritto 482">
            <a:extLst>
              <a:ext uri="{FF2B5EF4-FFF2-40B4-BE49-F238E27FC236}">
                <a16:creationId xmlns:a16="http://schemas.microsoft.com/office/drawing/2014/main" id="{114688DD-0A17-C2D4-5CD4-EE19BB8BE0C5}"/>
              </a:ext>
            </a:extLst>
          </p:cNvPr>
          <p:cNvCxnSpPr>
            <a:cxnSpLocks/>
          </p:cNvCxnSpPr>
          <p:nvPr/>
        </p:nvCxnSpPr>
        <p:spPr>
          <a:xfrm>
            <a:off x="3662673" y="2517794"/>
            <a:ext cx="15163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Connettore diritto 483">
            <a:extLst>
              <a:ext uri="{FF2B5EF4-FFF2-40B4-BE49-F238E27FC236}">
                <a16:creationId xmlns:a16="http://schemas.microsoft.com/office/drawing/2014/main" id="{5F9732ED-D078-FBD7-C6F1-8AAC39126905}"/>
              </a:ext>
            </a:extLst>
          </p:cNvPr>
          <p:cNvCxnSpPr>
            <a:cxnSpLocks/>
          </p:cNvCxnSpPr>
          <p:nvPr/>
        </p:nvCxnSpPr>
        <p:spPr>
          <a:xfrm>
            <a:off x="5400315" y="2517794"/>
            <a:ext cx="15163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Connettore diritto 484">
            <a:extLst>
              <a:ext uri="{FF2B5EF4-FFF2-40B4-BE49-F238E27FC236}">
                <a16:creationId xmlns:a16="http://schemas.microsoft.com/office/drawing/2014/main" id="{8EEE9479-DCC3-E588-3BE1-2A46B6A8B381}"/>
              </a:ext>
            </a:extLst>
          </p:cNvPr>
          <p:cNvCxnSpPr>
            <a:cxnSpLocks/>
          </p:cNvCxnSpPr>
          <p:nvPr/>
        </p:nvCxnSpPr>
        <p:spPr>
          <a:xfrm>
            <a:off x="7168155" y="2517794"/>
            <a:ext cx="15163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8244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544</Words>
  <Application>Microsoft Office PowerPoint</Application>
  <PresentationFormat>Presentazione su schermo (16:9)</PresentationFormat>
  <Paragraphs>149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Montserrat</vt:lpstr>
      <vt:lpstr>Aptos Narrow</vt:lpstr>
      <vt:lpstr>Verdana</vt:lpstr>
      <vt:lpstr>Symbol</vt:lpstr>
      <vt:lpstr>Aptos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Anastasiya Psareva</dc:creator>
  <cp:lastModifiedBy>Claudio Impenna</cp:lastModifiedBy>
  <cp:revision>85</cp:revision>
  <cp:lastPrinted>2025-10-24T09:52:11Z</cp:lastPrinted>
  <dcterms:created xsi:type="dcterms:W3CDTF">2010-08-04T16:09:27Z</dcterms:created>
  <dcterms:modified xsi:type="dcterms:W3CDTF">2025-10-27T10:39:38Z</dcterms:modified>
</cp:coreProperties>
</file>